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4" r:id="rId2"/>
    <p:sldMasterId id="2147483672" r:id="rId3"/>
  </p:sldMasterIdLst>
  <p:notesMasterIdLst>
    <p:notesMasterId r:id="rId38"/>
  </p:notesMasterIdLst>
  <p:handoutMasterIdLst>
    <p:handoutMasterId r:id="rId39"/>
  </p:handoutMasterIdLst>
  <p:sldIdLst>
    <p:sldId id="271" r:id="rId4"/>
    <p:sldId id="272" r:id="rId5"/>
    <p:sldId id="276" r:id="rId6"/>
    <p:sldId id="273" r:id="rId7"/>
    <p:sldId id="274" r:id="rId8"/>
    <p:sldId id="277" r:id="rId9"/>
    <p:sldId id="275" r:id="rId10"/>
    <p:sldId id="281" r:id="rId11"/>
    <p:sldId id="278" r:id="rId12"/>
    <p:sldId id="280" r:id="rId13"/>
    <p:sldId id="279" r:id="rId14"/>
    <p:sldId id="282" r:id="rId15"/>
    <p:sldId id="283" r:id="rId16"/>
    <p:sldId id="284" r:id="rId17"/>
    <p:sldId id="306" r:id="rId18"/>
    <p:sldId id="307" r:id="rId19"/>
    <p:sldId id="288" r:id="rId20"/>
    <p:sldId id="287" r:id="rId21"/>
    <p:sldId id="289" r:id="rId22"/>
    <p:sldId id="285" r:id="rId23"/>
    <p:sldId id="296" r:id="rId24"/>
    <p:sldId id="290" r:id="rId25"/>
    <p:sldId id="295" r:id="rId26"/>
    <p:sldId id="297" r:id="rId27"/>
    <p:sldId id="291" r:id="rId28"/>
    <p:sldId id="298" r:id="rId29"/>
    <p:sldId id="300" r:id="rId30"/>
    <p:sldId id="301" r:id="rId31"/>
    <p:sldId id="293" r:id="rId32"/>
    <p:sldId id="294" r:id="rId33"/>
    <p:sldId id="302" r:id="rId34"/>
    <p:sldId id="305" r:id="rId35"/>
    <p:sldId id="304" r:id="rId36"/>
    <p:sldId id="303"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6C2D85E-0DAD-4915-B1D4-15BB01D02088}">
          <p14:sldIdLst/>
        </p14:section>
        <p14:section name="Untitled Section" id="{8507803D-B773-481C-A64F-5ECC51CFBCD7}">
          <p14:sldIdLst>
            <p14:sldId id="271"/>
            <p14:sldId id="272"/>
            <p14:sldId id="276"/>
            <p14:sldId id="273"/>
            <p14:sldId id="274"/>
            <p14:sldId id="277"/>
            <p14:sldId id="275"/>
            <p14:sldId id="281"/>
            <p14:sldId id="278"/>
            <p14:sldId id="280"/>
            <p14:sldId id="279"/>
            <p14:sldId id="282"/>
            <p14:sldId id="283"/>
            <p14:sldId id="284"/>
            <p14:sldId id="306"/>
            <p14:sldId id="307"/>
            <p14:sldId id="288"/>
            <p14:sldId id="287"/>
            <p14:sldId id="289"/>
            <p14:sldId id="285"/>
            <p14:sldId id="296"/>
            <p14:sldId id="290"/>
            <p14:sldId id="295"/>
            <p14:sldId id="297"/>
            <p14:sldId id="291"/>
            <p14:sldId id="298"/>
            <p14:sldId id="300"/>
            <p14:sldId id="301"/>
            <p14:sldId id="293"/>
            <p14:sldId id="294"/>
            <p14:sldId id="302"/>
            <p14:sldId id="305"/>
            <p14:sldId id="304"/>
            <p14:sldId id="30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coustic Lens 1" initials="AL1" lastIdx="1" clrIdx="0">
    <p:extLst>
      <p:ext uri="{19B8F6BF-5375-455C-9EA6-DF929625EA0E}">
        <p15:presenceInfo xmlns:p15="http://schemas.microsoft.com/office/powerpoint/2012/main" userId="Acoustic Lens 1"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5A5"/>
    <a:srgbClr val="EE2D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77048" autoAdjust="0"/>
  </p:normalViewPr>
  <p:slideViewPr>
    <p:cSldViewPr showGuides="1">
      <p:cViewPr varScale="1">
        <p:scale>
          <a:sx n="98" d="100"/>
          <a:sy n="98" d="100"/>
        </p:scale>
        <p:origin x="1896" y="10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ymbol zastępczy dat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AEBBA8-BC6C-45A4-AE7E-DAEBAD2E175B}" type="datetimeFigureOut">
              <a:rPr lang="en-US" smtClean="0"/>
              <a:t>6/2/2023</a:t>
            </a:fld>
            <a:endParaRPr lang="en-US"/>
          </a:p>
        </p:txBody>
      </p:sp>
      <p:sp>
        <p:nvSpPr>
          <p:cNvPr id="4" name="Symbol zastępczy stopki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ymbol zastępczy numeru slajd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487CA2-ECE7-4704-BE87-447EB476D1EE}" type="slidenum">
              <a:rPr lang="en-US" smtClean="0"/>
              <a:t>‹#›</a:t>
            </a:fld>
            <a:endParaRPr lang="en-US"/>
          </a:p>
        </p:txBody>
      </p:sp>
    </p:spTree>
    <p:extLst>
      <p:ext uri="{BB962C8B-B14F-4D97-AF65-F5344CB8AC3E}">
        <p14:creationId xmlns:p14="http://schemas.microsoft.com/office/powerpoint/2010/main" val="25237056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D2ED64-1344-4AE5-98E4-420E320BB6F7}" type="datetimeFigureOut">
              <a:rPr lang="en-CA" smtClean="0"/>
              <a:t>2023-06-02</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9FA083E-8416-4529-B526-DCC4F8801FF8}" type="slidenum">
              <a:rPr lang="en-CA" smtClean="0"/>
              <a:t>‹#›</a:t>
            </a:fld>
            <a:endParaRPr lang="en-CA"/>
          </a:p>
        </p:txBody>
      </p:sp>
    </p:spTree>
    <p:extLst>
      <p:ext uri="{BB962C8B-B14F-4D97-AF65-F5344CB8AC3E}">
        <p14:creationId xmlns:p14="http://schemas.microsoft.com/office/powerpoint/2010/main" val="36281454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Thank you, </a:t>
            </a:r>
            <a:r>
              <a:rPr lang="en-US" baseline="0" dirty="0" err="1" smtClean="0"/>
              <a:t>Mr</a:t>
            </a:r>
            <a:r>
              <a:rPr lang="en-US" baseline="0" dirty="0" smtClean="0"/>
              <a:t> Chairman. Good </a:t>
            </a:r>
            <a:r>
              <a:rPr lang="en-US" baseline="0" noProof="0" dirty="0" smtClean="0"/>
              <a:t>evening</a:t>
            </a:r>
            <a:r>
              <a:rPr lang="pl-PL" baseline="0" dirty="0" smtClean="0"/>
              <a:t> </a:t>
            </a:r>
            <a:r>
              <a:rPr lang="en-US" baseline="0" dirty="0" smtClean="0"/>
              <a:t>everyone. </a:t>
            </a:r>
            <a:r>
              <a:rPr lang="pl-PL" baseline="0" dirty="0" smtClean="0"/>
              <a:t>I </a:t>
            </a:r>
            <a:r>
              <a:rPr lang="pl-PL" baseline="0" dirty="0" err="1" smtClean="0"/>
              <a:t>represent</a:t>
            </a:r>
            <a:r>
              <a:rPr lang="pl-PL" baseline="0" dirty="0" smtClean="0"/>
              <a:t> </a:t>
            </a:r>
            <a:r>
              <a:rPr lang="pl-PL" baseline="0" dirty="0" err="1" smtClean="0"/>
              <a:t>Mechanics</a:t>
            </a:r>
            <a:r>
              <a:rPr lang="pl-PL" baseline="0" dirty="0" smtClean="0"/>
              <a:t> of </a:t>
            </a:r>
            <a:r>
              <a:rPr lang="pl-PL" baseline="0" dirty="0" err="1" smtClean="0"/>
              <a:t>Intelligent</a:t>
            </a:r>
            <a:r>
              <a:rPr lang="pl-PL" baseline="0" dirty="0" smtClean="0"/>
              <a:t> </a:t>
            </a:r>
            <a:r>
              <a:rPr lang="pl-PL" baseline="0" dirty="0" err="1" smtClean="0"/>
              <a:t>Structures</a:t>
            </a:r>
            <a:r>
              <a:rPr lang="pl-PL" baseline="0" dirty="0" smtClean="0"/>
              <a:t> </a:t>
            </a:r>
            <a:r>
              <a:rPr lang="pl-PL" baseline="0" dirty="0" err="1" smtClean="0"/>
              <a:t>Department</a:t>
            </a:r>
            <a:r>
              <a:rPr lang="pl-PL" baseline="0" dirty="0" smtClean="0"/>
              <a:t> </a:t>
            </a:r>
            <a:r>
              <a:rPr lang="pl-PL" baseline="0" dirty="0" err="1" smtClean="0"/>
              <a:t>at</a:t>
            </a:r>
            <a:r>
              <a:rPr lang="pl-PL" baseline="0" dirty="0" smtClean="0"/>
              <a:t> the </a:t>
            </a:r>
            <a:r>
              <a:rPr lang="pl-PL" baseline="0" dirty="0" err="1" smtClean="0"/>
              <a:t>Institute</a:t>
            </a:r>
            <a:r>
              <a:rPr lang="pl-PL" baseline="0" dirty="0" smtClean="0"/>
              <a:t> of Fluid </a:t>
            </a:r>
            <a:r>
              <a:rPr lang="pl-PL" baseline="0" dirty="0" err="1" smtClean="0"/>
              <a:t>Flow</a:t>
            </a:r>
            <a:r>
              <a:rPr lang="pl-PL" baseline="0" dirty="0" smtClean="0"/>
              <a:t> </a:t>
            </a:r>
            <a:r>
              <a:rPr lang="pl-PL" baseline="0" dirty="0" err="1" smtClean="0"/>
              <a:t>Machinery</a:t>
            </a:r>
            <a:r>
              <a:rPr lang="pl-PL" baseline="0" dirty="0" smtClean="0"/>
              <a:t>.</a:t>
            </a:r>
            <a:r>
              <a:rPr lang="en-US" sz="1200" b="0" i="0" kern="1200" dirty="0" smtClean="0">
                <a:solidFill>
                  <a:schemeClr val="tx1"/>
                </a:solidFill>
                <a:effectLst/>
                <a:latin typeface="+mn-lt"/>
                <a:ea typeface="+mn-ea"/>
                <a:cs typeface="+mn-cs"/>
              </a:rPr>
              <a:t> Today, I am delighted to share our latest research on the numerical modeling of the phenomenon of elastic wave propagation in sandwich panels.</a:t>
            </a:r>
            <a:r>
              <a:rPr lang="pl-PL"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The developed model </a:t>
            </a:r>
            <a:r>
              <a:rPr lang="pl-PL" sz="1200" b="0" i="0" kern="1200" dirty="0" smtClean="0">
                <a:solidFill>
                  <a:schemeClr val="tx1"/>
                </a:solidFill>
                <a:effectLst/>
                <a:latin typeface="+mn-lt"/>
                <a:ea typeface="+mn-ea"/>
                <a:cs typeface="+mn-cs"/>
              </a:rPr>
              <a:t>was</a:t>
            </a:r>
            <a:r>
              <a:rPr lang="en-US" sz="1200" b="0" i="0" kern="1200" dirty="0" smtClean="0">
                <a:solidFill>
                  <a:schemeClr val="tx1"/>
                </a:solidFill>
                <a:effectLst/>
                <a:latin typeface="+mn-lt"/>
                <a:ea typeface="+mn-ea"/>
                <a:cs typeface="+mn-cs"/>
              </a:rPr>
              <a:t> used to determine the </a:t>
            </a:r>
            <a:r>
              <a:rPr lang="pl-PL" sz="1200" b="0" i="0" kern="1200" dirty="0" err="1" smtClean="0">
                <a:solidFill>
                  <a:schemeClr val="tx1"/>
                </a:solidFill>
                <a:effectLst/>
                <a:latin typeface="+mn-lt"/>
                <a:ea typeface="+mn-ea"/>
                <a:cs typeface="+mn-cs"/>
              </a:rPr>
              <a:t>size</a:t>
            </a:r>
            <a:r>
              <a:rPr lang="pl-PL"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of damage in the panel.</a:t>
            </a:r>
            <a:endParaRPr lang="en-US" dirty="0"/>
          </a:p>
        </p:txBody>
      </p:sp>
      <p:sp>
        <p:nvSpPr>
          <p:cNvPr id="4" name="Symbol zastępczy numeru slajdu 3"/>
          <p:cNvSpPr>
            <a:spLocks noGrp="1"/>
          </p:cNvSpPr>
          <p:nvPr>
            <p:ph type="sldNum" sz="quarter" idx="10"/>
          </p:nvPr>
        </p:nvSpPr>
        <p:spPr/>
        <p:txBody>
          <a:bodyPr/>
          <a:lstStyle/>
          <a:p>
            <a:fld id="{99FA083E-8416-4529-B526-DCC4F8801FF8}" type="slidenum">
              <a:rPr lang="en-CA" smtClean="0"/>
              <a:t>1</a:t>
            </a:fld>
            <a:endParaRPr lang="en-CA"/>
          </a:p>
        </p:txBody>
      </p:sp>
    </p:spTree>
    <p:extLst>
      <p:ext uri="{BB962C8B-B14F-4D97-AF65-F5344CB8AC3E}">
        <p14:creationId xmlns:p14="http://schemas.microsoft.com/office/powerpoint/2010/main" val="1763191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a:p>
        </p:txBody>
      </p:sp>
      <p:sp>
        <p:nvSpPr>
          <p:cNvPr id="4" name="Symbol zastępczy numeru slajdu 3"/>
          <p:cNvSpPr>
            <a:spLocks noGrp="1"/>
          </p:cNvSpPr>
          <p:nvPr>
            <p:ph type="sldNum" sz="quarter" idx="10"/>
          </p:nvPr>
        </p:nvSpPr>
        <p:spPr/>
        <p:txBody>
          <a:bodyPr/>
          <a:lstStyle/>
          <a:p>
            <a:fld id="{99FA083E-8416-4529-B526-DCC4F8801FF8}" type="slidenum">
              <a:rPr lang="en-CA" smtClean="0"/>
              <a:t>10</a:t>
            </a:fld>
            <a:endParaRPr lang="en-CA"/>
          </a:p>
        </p:txBody>
      </p:sp>
    </p:spTree>
    <p:extLst>
      <p:ext uri="{BB962C8B-B14F-4D97-AF65-F5344CB8AC3E}">
        <p14:creationId xmlns:p14="http://schemas.microsoft.com/office/powerpoint/2010/main" val="2438852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a:p>
        </p:txBody>
      </p:sp>
      <p:sp>
        <p:nvSpPr>
          <p:cNvPr id="4" name="Symbol zastępczy numeru slajdu 3"/>
          <p:cNvSpPr>
            <a:spLocks noGrp="1"/>
          </p:cNvSpPr>
          <p:nvPr>
            <p:ph type="sldNum" sz="quarter" idx="10"/>
          </p:nvPr>
        </p:nvSpPr>
        <p:spPr/>
        <p:txBody>
          <a:bodyPr/>
          <a:lstStyle/>
          <a:p>
            <a:fld id="{99FA083E-8416-4529-B526-DCC4F8801FF8}" type="slidenum">
              <a:rPr lang="en-CA" smtClean="0"/>
              <a:t>11</a:t>
            </a:fld>
            <a:endParaRPr lang="en-CA"/>
          </a:p>
        </p:txBody>
      </p:sp>
    </p:spTree>
    <p:extLst>
      <p:ext uri="{BB962C8B-B14F-4D97-AF65-F5344CB8AC3E}">
        <p14:creationId xmlns:p14="http://schemas.microsoft.com/office/powerpoint/2010/main" val="1157220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a:p>
        </p:txBody>
      </p:sp>
      <p:sp>
        <p:nvSpPr>
          <p:cNvPr id="4" name="Symbol zastępczy numeru slajdu 3"/>
          <p:cNvSpPr>
            <a:spLocks noGrp="1"/>
          </p:cNvSpPr>
          <p:nvPr>
            <p:ph type="sldNum" sz="quarter" idx="10"/>
          </p:nvPr>
        </p:nvSpPr>
        <p:spPr/>
        <p:txBody>
          <a:bodyPr/>
          <a:lstStyle/>
          <a:p>
            <a:fld id="{99FA083E-8416-4529-B526-DCC4F8801FF8}" type="slidenum">
              <a:rPr lang="en-CA" smtClean="0"/>
              <a:t>12</a:t>
            </a:fld>
            <a:endParaRPr lang="en-CA"/>
          </a:p>
        </p:txBody>
      </p:sp>
    </p:spTree>
    <p:extLst>
      <p:ext uri="{BB962C8B-B14F-4D97-AF65-F5344CB8AC3E}">
        <p14:creationId xmlns:p14="http://schemas.microsoft.com/office/powerpoint/2010/main" val="25015699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a:p>
        </p:txBody>
      </p:sp>
      <p:sp>
        <p:nvSpPr>
          <p:cNvPr id="4" name="Symbol zastępczy numeru slajdu 3"/>
          <p:cNvSpPr>
            <a:spLocks noGrp="1"/>
          </p:cNvSpPr>
          <p:nvPr>
            <p:ph type="sldNum" sz="quarter" idx="10"/>
          </p:nvPr>
        </p:nvSpPr>
        <p:spPr/>
        <p:txBody>
          <a:bodyPr/>
          <a:lstStyle/>
          <a:p>
            <a:fld id="{99FA083E-8416-4529-B526-DCC4F8801FF8}" type="slidenum">
              <a:rPr lang="en-CA" smtClean="0"/>
              <a:t>13</a:t>
            </a:fld>
            <a:endParaRPr lang="en-CA"/>
          </a:p>
        </p:txBody>
      </p:sp>
    </p:spTree>
    <p:extLst>
      <p:ext uri="{BB962C8B-B14F-4D97-AF65-F5344CB8AC3E}">
        <p14:creationId xmlns:p14="http://schemas.microsoft.com/office/powerpoint/2010/main" val="1159794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a:p>
        </p:txBody>
      </p:sp>
      <p:sp>
        <p:nvSpPr>
          <p:cNvPr id="4" name="Symbol zastępczy numeru slajdu 3"/>
          <p:cNvSpPr>
            <a:spLocks noGrp="1"/>
          </p:cNvSpPr>
          <p:nvPr>
            <p:ph type="sldNum" sz="quarter" idx="10"/>
          </p:nvPr>
        </p:nvSpPr>
        <p:spPr/>
        <p:txBody>
          <a:bodyPr/>
          <a:lstStyle/>
          <a:p>
            <a:fld id="{99FA083E-8416-4529-B526-DCC4F8801FF8}" type="slidenum">
              <a:rPr lang="en-CA" smtClean="0"/>
              <a:t>14</a:t>
            </a:fld>
            <a:endParaRPr lang="en-CA"/>
          </a:p>
        </p:txBody>
      </p:sp>
    </p:spTree>
    <p:extLst>
      <p:ext uri="{BB962C8B-B14F-4D97-AF65-F5344CB8AC3E}">
        <p14:creationId xmlns:p14="http://schemas.microsoft.com/office/powerpoint/2010/main" val="13563396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a:p>
        </p:txBody>
      </p:sp>
      <p:sp>
        <p:nvSpPr>
          <p:cNvPr id="4" name="Symbol zastępczy numeru slajdu 3"/>
          <p:cNvSpPr>
            <a:spLocks noGrp="1"/>
          </p:cNvSpPr>
          <p:nvPr>
            <p:ph type="sldNum" sz="quarter" idx="10"/>
          </p:nvPr>
        </p:nvSpPr>
        <p:spPr/>
        <p:txBody>
          <a:bodyPr/>
          <a:lstStyle/>
          <a:p>
            <a:fld id="{99FA083E-8416-4529-B526-DCC4F8801FF8}" type="slidenum">
              <a:rPr lang="en-CA" smtClean="0"/>
              <a:t>15</a:t>
            </a:fld>
            <a:endParaRPr lang="en-CA"/>
          </a:p>
        </p:txBody>
      </p:sp>
    </p:spTree>
    <p:extLst>
      <p:ext uri="{BB962C8B-B14F-4D97-AF65-F5344CB8AC3E}">
        <p14:creationId xmlns:p14="http://schemas.microsoft.com/office/powerpoint/2010/main" val="30288997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a:p>
        </p:txBody>
      </p:sp>
      <p:sp>
        <p:nvSpPr>
          <p:cNvPr id="4" name="Symbol zastępczy numeru slajdu 3"/>
          <p:cNvSpPr>
            <a:spLocks noGrp="1"/>
          </p:cNvSpPr>
          <p:nvPr>
            <p:ph type="sldNum" sz="quarter" idx="10"/>
          </p:nvPr>
        </p:nvSpPr>
        <p:spPr/>
        <p:txBody>
          <a:bodyPr/>
          <a:lstStyle/>
          <a:p>
            <a:fld id="{99FA083E-8416-4529-B526-DCC4F8801FF8}" type="slidenum">
              <a:rPr lang="en-CA" smtClean="0"/>
              <a:t>16</a:t>
            </a:fld>
            <a:endParaRPr lang="en-CA"/>
          </a:p>
        </p:txBody>
      </p:sp>
    </p:spTree>
    <p:extLst>
      <p:ext uri="{BB962C8B-B14F-4D97-AF65-F5344CB8AC3E}">
        <p14:creationId xmlns:p14="http://schemas.microsoft.com/office/powerpoint/2010/main" val="26706242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a:p>
        </p:txBody>
      </p:sp>
      <p:sp>
        <p:nvSpPr>
          <p:cNvPr id="4" name="Symbol zastępczy numeru slajdu 3"/>
          <p:cNvSpPr>
            <a:spLocks noGrp="1"/>
          </p:cNvSpPr>
          <p:nvPr>
            <p:ph type="sldNum" sz="quarter" idx="10"/>
          </p:nvPr>
        </p:nvSpPr>
        <p:spPr/>
        <p:txBody>
          <a:bodyPr/>
          <a:lstStyle/>
          <a:p>
            <a:fld id="{99FA083E-8416-4529-B526-DCC4F8801FF8}" type="slidenum">
              <a:rPr lang="en-CA" smtClean="0"/>
              <a:t>17</a:t>
            </a:fld>
            <a:endParaRPr lang="en-CA"/>
          </a:p>
        </p:txBody>
      </p:sp>
    </p:spTree>
    <p:extLst>
      <p:ext uri="{BB962C8B-B14F-4D97-AF65-F5344CB8AC3E}">
        <p14:creationId xmlns:p14="http://schemas.microsoft.com/office/powerpoint/2010/main" val="25865386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a:p>
        </p:txBody>
      </p:sp>
      <p:sp>
        <p:nvSpPr>
          <p:cNvPr id="4" name="Symbol zastępczy numeru slajdu 3"/>
          <p:cNvSpPr>
            <a:spLocks noGrp="1"/>
          </p:cNvSpPr>
          <p:nvPr>
            <p:ph type="sldNum" sz="quarter" idx="10"/>
          </p:nvPr>
        </p:nvSpPr>
        <p:spPr/>
        <p:txBody>
          <a:bodyPr/>
          <a:lstStyle/>
          <a:p>
            <a:fld id="{99FA083E-8416-4529-B526-DCC4F8801FF8}" type="slidenum">
              <a:rPr lang="en-CA" smtClean="0"/>
              <a:t>18</a:t>
            </a:fld>
            <a:endParaRPr lang="en-CA"/>
          </a:p>
        </p:txBody>
      </p:sp>
    </p:spTree>
    <p:extLst>
      <p:ext uri="{BB962C8B-B14F-4D97-AF65-F5344CB8AC3E}">
        <p14:creationId xmlns:p14="http://schemas.microsoft.com/office/powerpoint/2010/main" val="26820071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a:p>
        </p:txBody>
      </p:sp>
      <p:sp>
        <p:nvSpPr>
          <p:cNvPr id="4" name="Symbol zastępczy numeru slajdu 3"/>
          <p:cNvSpPr>
            <a:spLocks noGrp="1"/>
          </p:cNvSpPr>
          <p:nvPr>
            <p:ph type="sldNum" sz="quarter" idx="10"/>
          </p:nvPr>
        </p:nvSpPr>
        <p:spPr/>
        <p:txBody>
          <a:bodyPr/>
          <a:lstStyle/>
          <a:p>
            <a:fld id="{99FA083E-8416-4529-B526-DCC4F8801FF8}" type="slidenum">
              <a:rPr lang="en-CA" smtClean="0"/>
              <a:t>19</a:t>
            </a:fld>
            <a:endParaRPr lang="en-CA"/>
          </a:p>
        </p:txBody>
      </p:sp>
    </p:spTree>
    <p:extLst>
      <p:ext uri="{BB962C8B-B14F-4D97-AF65-F5344CB8AC3E}">
        <p14:creationId xmlns:p14="http://schemas.microsoft.com/office/powerpoint/2010/main" val="1339488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is the outline of my presentation. </a:t>
            </a:r>
            <a:r>
              <a:rPr lang="en-US" sz="1200" b="0" i="0" kern="1200" dirty="0" smtClean="0">
                <a:solidFill>
                  <a:schemeClr val="tx1"/>
                </a:solidFill>
                <a:effectLst/>
                <a:latin typeface="+mn-lt"/>
                <a:ea typeface="+mn-ea"/>
                <a:cs typeface="+mn-cs"/>
              </a:rPr>
              <a:t>I will begin with a brief introduction to the subject to set the context for our research.</a:t>
            </a:r>
            <a:r>
              <a:rPr lang="pl-PL" sz="1200" b="0" i="0" kern="1200" dirty="0" smtClean="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Next, I will describe the model we used in our research. I will explain the basic principles and assumptions of the model</a:t>
            </a:r>
            <a:r>
              <a:rPr lang="pl-PL" baseline="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will provide a solid foundation for understanding the methodology we used.</a:t>
            </a:r>
            <a:endParaRPr lang="pl-PL"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Moving on, I will describe the process we followed to validate the experimentally obtained model. I will explain the experimental setup we used and discuss the comparison between the model predictions and the actual experimental results. This validation step is crucial in ensuring the accuracy and reliability of our findings.</a:t>
            </a:r>
            <a:endParaRPr lang="pl-PL" baseline="0" dirty="0" smtClean="0"/>
          </a:p>
          <a:p>
            <a:r>
              <a:rPr lang="en-US" sz="1200" b="0" i="0" kern="1200" dirty="0" smtClean="0">
                <a:solidFill>
                  <a:schemeClr val="tx1"/>
                </a:solidFill>
                <a:effectLst/>
                <a:latin typeface="+mn-lt"/>
                <a:ea typeface="+mn-ea"/>
                <a:cs typeface="+mn-cs"/>
              </a:rPr>
              <a:t>Following that, I will present a novel method for determining the function that governs the effect of damage size on the propagation of elastic waves. This method, based on computer simulations, allows us to gain valuable insights into the relationship between damage size and wave propagation characteristics. I will then compare the functions obtained from these simulations with the experimental results, highlighting any significant agreements or disparities.</a:t>
            </a:r>
          </a:p>
          <a:p>
            <a:r>
              <a:rPr lang="en-US" sz="1200" b="0" i="0" kern="1200" dirty="0" smtClean="0">
                <a:solidFill>
                  <a:schemeClr val="tx1"/>
                </a:solidFill>
                <a:effectLst/>
                <a:latin typeface="+mn-lt"/>
                <a:ea typeface="+mn-ea"/>
                <a:cs typeface="+mn-cs"/>
              </a:rPr>
              <a:t>Finally, I will conclude the presentation by summarizing the key points we have discussed throughout. I will emphasize the contributions and implications of our research, as well as potential future directions.</a:t>
            </a:r>
            <a:endParaRPr lang="en-US" sz="1200" b="0" i="0" kern="1200" dirty="0">
              <a:solidFill>
                <a:schemeClr val="tx1"/>
              </a:solidFill>
              <a:effectLst/>
              <a:latin typeface="+mn-lt"/>
              <a:ea typeface="+mn-ea"/>
              <a:cs typeface="+mn-cs"/>
            </a:endParaRPr>
          </a:p>
        </p:txBody>
      </p:sp>
      <p:sp>
        <p:nvSpPr>
          <p:cNvPr id="4" name="Symbol zastępczy numeru slajdu 3"/>
          <p:cNvSpPr>
            <a:spLocks noGrp="1"/>
          </p:cNvSpPr>
          <p:nvPr>
            <p:ph type="sldNum" sz="quarter" idx="10"/>
          </p:nvPr>
        </p:nvSpPr>
        <p:spPr/>
        <p:txBody>
          <a:bodyPr/>
          <a:lstStyle/>
          <a:p>
            <a:fld id="{99FA083E-8416-4529-B526-DCC4F8801FF8}" type="slidenum">
              <a:rPr lang="en-CA" smtClean="0"/>
              <a:t>2</a:t>
            </a:fld>
            <a:endParaRPr lang="en-CA"/>
          </a:p>
        </p:txBody>
      </p:sp>
    </p:spTree>
    <p:extLst>
      <p:ext uri="{BB962C8B-B14F-4D97-AF65-F5344CB8AC3E}">
        <p14:creationId xmlns:p14="http://schemas.microsoft.com/office/powerpoint/2010/main" val="24477417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a:p>
        </p:txBody>
      </p:sp>
      <p:sp>
        <p:nvSpPr>
          <p:cNvPr id="4" name="Symbol zastępczy numeru slajdu 3"/>
          <p:cNvSpPr>
            <a:spLocks noGrp="1"/>
          </p:cNvSpPr>
          <p:nvPr>
            <p:ph type="sldNum" sz="quarter" idx="10"/>
          </p:nvPr>
        </p:nvSpPr>
        <p:spPr/>
        <p:txBody>
          <a:bodyPr/>
          <a:lstStyle/>
          <a:p>
            <a:fld id="{99FA083E-8416-4529-B526-DCC4F8801FF8}" type="slidenum">
              <a:rPr lang="en-CA" smtClean="0"/>
              <a:t>20</a:t>
            </a:fld>
            <a:endParaRPr lang="en-CA"/>
          </a:p>
        </p:txBody>
      </p:sp>
    </p:spTree>
    <p:extLst>
      <p:ext uri="{BB962C8B-B14F-4D97-AF65-F5344CB8AC3E}">
        <p14:creationId xmlns:p14="http://schemas.microsoft.com/office/powerpoint/2010/main" val="1057583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a:p>
        </p:txBody>
      </p:sp>
      <p:sp>
        <p:nvSpPr>
          <p:cNvPr id="4" name="Symbol zastępczy numeru slajdu 3"/>
          <p:cNvSpPr>
            <a:spLocks noGrp="1"/>
          </p:cNvSpPr>
          <p:nvPr>
            <p:ph type="sldNum" sz="quarter" idx="10"/>
          </p:nvPr>
        </p:nvSpPr>
        <p:spPr/>
        <p:txBody>
          <a:bodyPr/>
          <a:lstStyle/>
          <a:p>
            <a:fld id="{99FA083E-8416-4529-B526-DCC4F8801FF8}" type="slidenum">
              <a:rPr lang="en-CA" smtClean="0"/>
              <a:t>21</a:t>
            </a:fld>
            <a:endParaRPr lang="en-CA"/>
          </a:p>
        </p:txBody>
      </p:sp>
    </p:spTree>
    <p:extLst>
      <p:ext uri="{BB962C8B-B14F-4D97-AF65-F5344CB8AC3E}">
        <p14:creationId xmlns:p14="http://schemas.microsoft.com/office/powerpoint/2010/main" val="386294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a:p>
        </p:txBody>
      </p:sp>
      <p:sp>
        <p:nvSpPr>
          <p:cNvPr id="4" name="Symbol zastępczy numeru slajdu 3"/>
          <p:cNvSpPr>
            <a:spLocks noGrp="1"/>
          </p:cNvSpPr>
          <p:nvPr>
            <p:ph type="sldNum" sz="quarter" idx="10"/>
          </p:nvPr>
        </p:nvSpPr>
        <p:spPr/>
        <p:txBody>
          <a:bodyPr/>
          <a:lstStyle/>
          <a:p>
            <a:fld id="{99FA083E-8416-4529-B526-DCC4F8801FF8}" type="slidenum">
              <a:rPr lang="en-CA" smtClean="0"/>
              <a:t>22</a:t>
            </a:fld>
            <a:endParaRPr lang="en-CA"/>
          </a:p>
        </p:txBody>
      </p:sp>
    </p:spTree>
    <p:extLst>
      <p:ext uri="{BB962C8B-B14F-4D97-AF65-F5344CB8AC3E}">
        <p14:creationId xmlns:p14="http://schemas.microsoft.com/office/powerpoint/2010/main" val="34217569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a:p>
        </p:txBody>
      </p:sp>
      <p:sp>
        <p:nvSpPr>
          <p:cNvPr id="4" name="Symbol zastępczy numeru slajdu 3"/>
          <p:cNvSpPr>
            <a:spLocks noGrp="1"/>
          </p:cNvSpPr>
          <p:nvPr>
            <p:ph type="sldNum" sz="quarter" idx="10"/>
          </p:nvPr>
        </p:nvSpPr>
        <p:spPr/>
        <p:txBody>
          <a:bodyPr/>
          <a:lstStyle/>
          <a:p>
            <a:fld id="{99FA083E-8416-4529-B526-DCC4F8801FF8}" type="slidenum">
              <a:rPr lang="en-CA" smtClean="0"/>
              <a:t>23</a:t>
            </a:fld>
            <a:endParaRPr lang="en-CA"/>
          </a:p>
        </p:txBody>
      </p:sp>
    </p:spTree>
    <p:extLst>
      <p:ext uri="{BB962C8B-B14F-4D97-AF65-F5344CB8AC3E}">
        <p14:creationId xmlns:p14="http://schemas.microsoft.com/office/powerpoint/2010/main" val="3699311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a:p>
        </p:txBody>
      </p:sp>
      <p:sp>
        <p:nvSpPr>
          <p:cNvPr id="4" name="Symbol zastępczy numeru slajdu 3"/>
          <p:cNvSpPr>
            <a:spLocks noGrp="1"/>
          </p:cNvSpPr>
          <p:nvPr>
            <p:ph type="sldNum" sz="quarter" idx="10"/>
          </p:nvPr>
        </p:nvSpPr>
        <p:spPr/>
        <p:txBody>
          <a:bodyPr/>
          <a:lstStyle/>
          <a:p>
            <a:fld id="{99FA083E-8416-4529-B526-DCC4F8801FF8}" type="slidenum">
              <a:rPr lang="en-CA" smtClean="0"/>
              <a:t>24</a:t>
            </a:fld>
            <a:endParaRPr lang="en-CA"/>
          </a:p>
        </p:txBody>
      </p:sp>
    </p:spTree>
    <p:extLst>
      <p:ext uri="{BB962C8B-B14F-4D97-AF65-F5344CB8AC3E}">
        <p14:creationId xmlns:p14="http://schemas.microsoft.com/office/powerpoint/2010/main" val="1105072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a:p>
        </p:txBody>
      </p:sp>
      <p:sp>
        <p:nvSpPr>
          <p:cNvPr id="4" name="Symbol zastępczy numeru slajdu 3"/>
          <p:cNvSpPr>
            <a:spLocks noGrp="1"/>
          </p:cNvSpPr>
          <p:nvPr>
            <p:ph type="sldNum" sz="quarter" idx="10"/>
          </p:nvPr>
        </p:nvSpPr>
        <p:spPr/>
        <p:txBody>
          <a:bodyPr/>
          <a:lstStyle/>
          <a:p>
            <a:fld id="{99FA083E-8416-4529-B526-DCC4F8801FF8}" type="slidenum">
              <a:rPr lang="en-CA" smtClean="0"/>
              <a:t>25</a:t>
            </a:fld>
            <a:endParaRPr lang="en-CA"/>
          </a:p>
        </p:txBody>
      </p:sp>
    </p:spTree>
    <p:extLst>
      <p:ext uri="{BB962C8B-B14F-4D97-AF65-F5344CB8AC3E}">
        <p14:creationId xmlns:p14="http://schemas.microsoft.com/office/powerpoint/2010/main" val="12357595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a:p>
        </p:txBody>
      </p:sp>
      <p:sp>
        <p:nvSpPr>
          <p:cNvPr id="4" name="Symbol zastępczy numeru slajdu 3"/>
          <p:cNvSpPr>
            <a:spLocks noGrp="1"/>
          </p:cNvSpPr>
          <p:nvPr>
            <p:ph type="sldNum" sz="quarter" idx="10"/>
          </p:nvPr>
        </p:nvSpPr>
        <p:spPr/>
        <p:txBody>
          <a:bodyPr/>
          <a:lstStyle/>
          <a:p>
            <a:fld id="{99FA083E-8416-4529-B526-DCC4F8801FF8}" type="slidenum">
              <a:rPr lang="en-CA" smtClean="0"/>
              <a:t>26</a:t>
            </a:fld>
            <a:endParaRPr lang="en-CA"/>
          </a:p>
        </p:txBody>
      </p:sp>
    </p:spTree>
    <p:extLst>
      <p:ext uri="{BB962C8B-B14F-4D97-AF65-F5344CB8AC3E}">
        <p14:creationId xmlns:p14="http://schemas.microsoft.com/office/powerpoint/2010/main" val="14880756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a:p>
        </p:txBody>
      </p:sp>
      <p:sp>
        <p:nvSpPr>
          <p:cNvPr id="4" name="Symbol zastępczy numeru slajdu 3"/>
          <p:cNvSpPr>
            <a:spLocks noGrp="1"/>
          </p:cNvSpPr>
          <p:nvPr>
            <p:ph type="sldNum" sz="quarter" idx="10"/>
          </p:nvPr>
        </p:nvSpPr>
        <p:spPr/>
        <p:txBody>
          <a:bodyPr/>
          <a:lstStyle/>
          <a:p>
            <a:fld id="{99FA083E-8416-4529-B526-DCC4F8801FF8}" type="slidenum">
              <a:rPr lang="en-CA" smtClean="0"/>
              <a:t>27</a:t>
            </a:fld>
            <a:endParaRPr lang="en-CA"/>
          </a:p>
        </p:txBody>
      </p:sp>
    </p:spTree>
    <p:extLst>
      <p:ext uri="{BB962C8B-B14F-4D97-AF65-F5344CB8AC3E}">
        <p14:creationId xmlns:p14="http://schemas.microsoft.com/office/powerpoint/2010/main" val="27532793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a:p>
        </p:txBody>
      </p:sp>
      <p:sp>
        <p:nvSpPr>
          <p:cNvPr id="4" name="Symbol zastępczy numeru slajdu 3"/>
          <p:cNvSpPr>
            <a:spLocks noGrp="1"/>
          </p:cNvSpPr>
          <p:nvPr>
            <p:ph type="sldNum" sz="quarter" idx="10"/>
          </p:nvPr>
        </p:nvSpPr>
        <p:spPr/>
        <p:txBody>
          <a:bodyPr/>
          <a:lstStyle/>
          <a:p>
            <a:fld id="{99FA083E-8416-4529-B526-DCC4F8801FF8}" type="slidenum">
              <a:rPr lang="en-CA" smtClean="0"/>
              <a:t>28</a:t>
            </a:fld>
            <a:endParaRPr lang="en-CA"/>
          </a:p>
        </p:txBody>
      </p:sp>
    </p:spTree>
    <p:extLst>
      <p:ext uri="{BB962C8B-B14F-4D97-AF65-F5344CB8AC3E}">
        <p14:creationId xmlns:p14="http://schemas.microsoft.com/office/powerpoint/2010/main" val="34403158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a:p>
        </p:txBody>
      </p:sp>
      <p:sp>
        <p:nvSpPr>
          <p:cNvPr id="4" name="Symbol zastępczy numeru slajdu 3"/>
          <p:cNvSpPr>
            <a:spLocks noGrp="1"/>
          </p:cNvSpPr>
          <p:nvPr>
            <p:ph type="sldNum" sz="quarter" idx="10"/>
          </p:nvPr>
        </p:nvSpPr>
        <p:spPr/>
        <p:txBody>
          <a:bodyPr/>
          <a:lstStyle/>
          <a:p>
            <a:fld id="{99FA083E-8416-4529-B526-DCC4F8801FF8}" type="slidenum">
              <a:rPr lang="en-CA" smtClean="0"/>
              <a:t>29</a:t>
            </a:fld>
            <a:endParaRPr lang="en-CA"/>
          </a:p>
        </p:txBody>
      </p:sp>
    </p:spTree>
    <p:extLst>
      <p:ext uri="{BB962C8B-B14F-4D97-AF65-F5344CB8AC3E}">
        <p14:creationId xmlns:p14="http://schemas.microsoft.com/office/powerpoint/2010/main" val="3838427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10"/>
          </p:nvPr>
        </p:nvSpPr>
        <p:spPr/>
        <p:txBody>
          <a:bodyPr/>
          <a:lstStyle/>
          <a:p>
            <a:fld id="{99FA083E-8416-4529-B526-DCC4F8801FF8}" type="slidenum">
              <a:rPr lang="en-CA" smtClean="0"/>
              <a:t>3</a:t>
            </a:fld>
            <a:endParaRPr lang="en-CA"/>
          </a:p>
        </p:txBody>
      </p:sp>
    </p:spTree>
    <p:extLst>
      <p:ext uri="{BB962C8B-B14F-4D97-AF65-F5344CB8AC3E}">
        <p14:creationId xmlns:p14="http://schemas.microsoft.com/office/powerpoint/2010/main" val="1112969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a:p>
        </p:txBody>
      </p:sp>
      <p:sp>
        <p:nvSpPr>
          <p:cNvPr id="4" name="Symbol zastępczy numeru slajdu 3"/>
          <p:cNvSpPr>
            <a:spLocks noGrp="1"/>
          </p:cNvSpPr>
          <p:nvPr>
            <p:ph type="sldNum" sz="quarter" idx="10"/>
          </p:nvPr>
        </p:nvSpPr>
        <p:spPr/>
        <p:txBody>
          <a:bodyPr/>
          <a:lstStyle/>
          <a:p>
            <a:fld id="{99FA083E-8416-4529-B526-DCC4F8801FF8}" type="slidenum">
              <a:rPr lang="en-CA" smtClean="0"/>
              <a:t>30</a:t>
            </a:fld>
            <a:endParaRPr lang="en-CA"/>
          </a:p>
        </p:txBody>
      </p:sp>
    </p:spTree>
    <p:extLst>
      <p:ext uri="{BB962C8B-B14F-4D97-AF65-F5344CB8AC3E}">
        <p14:creationId xmlns:p14="http://schemas.microsoft.com/office/powerpoint/2010/main" val="34688894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a:p>
        </p:txBody>
      </p:sp>
      <p:sp>
        <p:nvSpPr>
          <p:cNvPr id="4" name="Symbol zastępczy numeru slajdu 3"/>
          <p:cNvSpPr>
            <a:spLocks noGrp="1"/>
          </p:cNvSpPr>
          <p:nvPr>
            <p:ph type="sldNum" sz="quarter" idx="10"/>
          </p:nvPr>
        </p:nvSpPr>
        <p:spPr/>
        <p:txBody>
          <a:bodyPr/>
          <a:lstStyle/>
          <a:p>
            <a:fld id="{99FA083E-8416-4529-B526-DCC4F8801FF8}" type="slidenum">
              <a:rPr lang="en-CA" smtClean="0"/>
              <a:t>31</a:t>
            </a:fld>
            <a:endParaRPr lang="en-CA"/>
          </a:p>
        </p:txBody>
      </p:sp>
    </p:spTree>
    <p:extLst>
      <p:ext uri="{BB962C8B-B14F-4D97-AF65-F5344CB8AC3E}">
        <p14:creationId xmlns:p14="http://schemas.microsoft.com/office/powerpoint/2010/main" val="12622963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a:p>
        </p:txBody>
      </p:sp>
      <p:sp>
        <p:nvSpPr>
          <p:cNvPr id="4" name="Symbol zastępczy numeru slajdu 3"/>
          <p:cNvSpPr>
            <a:spLocks noGrp="1"/>
          </p:cNvSpPr>
          <p:nvPr>
            <p:ph type="sldNum" sz="quarter" idx="10"/>
          </p:nvPr>
        </p:nvSpPr>
        <p:spPr/>
        <p:txBody>
          <a:bodyPr/>
          <a:lstStyle/>
          <a:p>
            <a:fld id="{99FA083E-8416-4529-B526-DCC4F8801FF8}" type="slidenum">
              <a:rPr lang="en-CA" smtClean="0"/>
              <a:t>32</a:t>
            </a:fld>
            <a:endParaRPr lang="en-CA"/>
          </a:p>
        </p:txBody>
      </p:sp>
    </p:spTree>
    <p:extLst>
      <p:ext uri="{BB962C8B-B14F-4D97-AF65-F5344CB8AC3E}">
        <p14:creationId xmlns:p14="http://schemas.microsoft.com/office/powerpoint/2010/main" val="25914301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a:p>
        </p:txBody>
      </p:sp>
      <p:sp>
        <p:nvSpPr>
          <p:cNvPr id="4" name="Symbol zastępczy numeru slajdu 3"/>
          <p:cNvSpPr>
            <a:spLocks noGrp="1"/>
          </p:cNvSpPr>
          <p:nvPr>
            <p:ph type="sldNum" sz="quarter" idx="10"/>
          </p:nvPr>
        </p:nvSpPr>
        <p:spPr/>
        <p:txBody>
          <a:bodyPr/>
          <a:lstStyle/>
          <a:p>
            <a:fld id="{99FA083E-8416-4529-B526-DCC4F8801FF8}" type="slidenum">
              <a:rPr lang="en-CA" smtClean="0"/>
              <a:t>33</a:t>
            </a:fld>
            <a:endParaRPr lang="en-CA"/>
          </a:p>
        </p:txBody>
      </p:sp>
    </p:spTree>
    <p:extLst>
      <p:ext uri="{BB962C8B-B14F-4D97-AF65-F5344CB8AC3E}">
        <p14:creationId xmlns:p14="http://schemas.microsoft.com/office/powerpoint/2010/main" val="7426883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a:p>
        </p:txBody>
      </p:sp>
      <p:sp>
        <p:nvSpPr>
          <p:cNvPr id="4" name="Symbol zastępczy numeru slajdu 3"/>
          <p:cNvSpPr>
            <a:spLocks noGrp="1"/>
          </p:cNvSpPr>
          <p:nvPr>
            <p:ph type="sldNum" sz="quarter" idx="10"/>
          </p:nvPr>
        </p:nvSpPr>
        <p:spPr/>
        <p:txBody>
          <a:bodyPr/>
          <a:lstStyle/>
          <a:p>
            <a:fld id="{99FA083E-8416-4529-B526-DCC4F8801FF8}" type="slidenum">
              <a:rPr lang="en-CA" smtClean="0"/>
              <a:t>34</a:t>
            </a:fld>
            <a:endParaRPr lang="en-CA"/>
          </a:p>
        </p:txBody>
      </p:sp>
    </p:spTree>
    <p:extLst>
      <p:ext uri="{BB962C8B-B14F-4D97-AF65-F5344CB8AC3E}">
        <p14:creationId xmlns:p14="http://schemas.microsoft.com/office/powerpoint/2010/main" val="3834020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sz="1200" b="0" i="0" kern="1200" dirty="0" smtClean="0">
                <a:solidFill>
                  <a:schemeClr val="tx1"/>
                </a:solidFill>
                <a:effectLst/>
                <a:latin typeface="+mn-lt"/>
                <a:ea typeface="+mn-ea"/>
                <a:cs typeface="+mn-cs"/>
              </a:rPr>
              <a:t>"Sandwich panels, composed of two outer layers and a core material in between, are widely used in various industries due to their lightweight yet high-strength properties. Different materials are used for both the skin panels and the core of the panel. Additionally, various forms of core are employed to reduce the weight of the entire structure, such as honeycomb or foam cores."</a:t>
            </a:r>
            <a:endParaRPr lang="en-US" dirty="0"/>
          </a:p>
        </p:txBody>
      </p:sp>
      <p:sp>
        <p:nvSpPr>
          <p:cNvPr id="4" name="Symbol zastępczy numeru slajdu 3"/>
          <p:cNvSpPr>
            <a:spLocks noGrp="1"/>
          </p:cNvSpPr>
          <p:nvPr>
            <p:ph type="sldNum" sz="quarter" idx="10"/>
          </p:nvPr>
        </p:nvSpPr>
        <p:spPr/>
        <p:txBody>
          <a:bodyPr/>
          <a:lstStyle/>
          <a:p>
            <a:fld id="{99FA083E-8416-4529-B526-DCC4F8801FF8}" type="slidenum">
              <a:rPr lang="en-CA" smtClean="0"/>
              <a:t>4</a:t>
            </a:fld>
            <a:endParaRPr lang="en-CA"/>
          </a:p>
        </p:txBody>
      </p:sp>
    </p:spTree>
    <p:extLst>
      <p:ext uri="{BB962C8B-B14F-4D97-AF65-F5344CB8AC3E}">
        <p14:creationId xmlns:p14="http://schemas.microsoft.com/office/powerpoint/2010/main" val="1995644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propagation of elastic waves in Honeycomb Sandwich Panels (HSPs) is a complex phenomenon influenced by their unique construction. Gaining a better understanding of how waves propagate through these panels is crucial for developing effective tools for structural health monitoring. Our motivation is to develop a function that accurately describes the effect of damage size on the characteristic parameters of the propagating wave."</a:t>
            </a:r>
            <a:endParaRPr lang="en-US" dirty="0"/>
          </a:p>
        </p:txBody>
      </p:sp>
      <p:sp>
        <p:nvSpPr>
          <p:cNvPr id="4" name="Symbol zastępczy numeru slajdu 3"/>
          <p:cNvSpPr>
            <a:spLocks noGrp="1"/>
          </p:cNvSpPr>
          <p:nvPr>
            <p:ph type="sldNum" sz="quarter" idx="10"/>
          </p:nvPr>
        </p:nvSpPr>
        <p:spPr/>
        <p:txBody>
          <a:bodyPr/>
          <a:lstStyle/>
          <a:p>
            <a:fld id="{99FA083E-8416-4529-B526-DCC4F8801FF8}" type="slidenum">
              <a:rPr lang="en-CA" smtClean="0"/>
              <a:t>5</a:t>
            </a:fld>
            <a:endParaRPr lang="en-CA"/>
          </a:p>
        </p:txBody>
      </p:sp>
    </p:spTree>
    <p:extLst>
      <p:ext uri="{BB962C8B-B14F-4D97-AF65-F5344CB8AC3E}">
        <p14:creationId xmlns:p14="http://schemas.microsoft.com/office/powerpoint/2010/main" val="2342826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When attempting to model guided wave (GW) propagation in Honeycomb Sandwich Panels (HSPs), several challenges arise that impact the effectiveness of the simulation. These challenges include the complexity of the core mesh, the large number of degrees of freedom in the model affecting simulation time, and the utilization of operating memory. To address these issues, various techniques have been employed in existing HSP models documented in the literature to enhance efficiency.</a:t>
            </a:r>
            <a:endParaRPr lang="pl-PL"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One common approach is the homogenization of material properties, where the core or the entire panel is treated as a homogenous material. Additionally, the model often incorporates limitations in terms of sample size and the inclusion of specific components such as adhesive layers or sensors.</a:t>
            </a:r>
            <a:r>
              <a:rPr lang="pl-PL" sz="1200" b="0" i="0" kern="1200" dirty="0" smtClean="0">
                <a:solidFill>
                  <a:schemeClr val="tx1"/>
                </a:solidFill>
                <a:effectLst/>
                <a:latin typeface="+mn-lt"/>
                <a:ea typeface="+mn-ea"/>
                <a:cs typeface="+mn-cs"/>
              </a:rPr>
              <a:t>  A</a:t>
            </a:r>
            <a:r>
              <a:rPr lang="en-US" dirty="0" err="1" smtClean="0"/>
              <a:t>ddition</a:t>
            </a:r>
            <a:r>
              <a:rPr lang="pl-PL" dirty="0" err="1" smtClean="0"/>
              <a:t>ally</a:t>
            </a:r>
            <a:r>
              <a:rPr lang="en-US" dirty="0" smtClean="0"/>
              <a:t>, the model is limited in terms of sample size and implemented structure components such as : adhesive layers or sensors</a:t>
            </a:r>
            <a:r>
              <a:rPr lang="pl-PL" dirty="0" smtClean="0"/>
              <a:t>.</a:t>
            </a:r>
          </a:p>
          <a:p>
            <a:r>
              <a:rPr lang="en-US" sz="1200" b="0" i="0" kern="1200" dirty="0" smtClean="0">
                <a:solidFill>
                  <a:schemeClr val="tx1"/>
                </a:solidFill>
                <a:effectLst/>
                <a:latin typeface="+mn-lt"/>
                <a:ea typeface="+mn-ea"/>
                <a:cs typeface="+mn-cs"/>
              </a:rPr>
              <a:t>In our model, we adopted the spectral element method, recognized as one of the most effective methods for GW modeling. Furthermore, we optimized the algorithm by </a:t>
            </a:r>
            <a:r>
              <a:rPr lang="en-US" sz="1200" b="0" i="0" kern="1200" dirty="0" err="1" smtClean="0">
                <a:solidFill>
                  <a:schemeClr val="tx1"/>
                </a:solidFill>
                <a:effectLst/>
                <a:latin typeface="+mn-lt"/>
                <a:ea typeface="+mn-ea"/>
                <a:cs typeface="+mn-cs"/>
              </a:rPr>
              <a:t>vectorizing</a:t>
            </a:r>
            <a:r>
              <a:rPr lang="en-US" sz="1200" b="0" i="0" kern="1200" dirty="0" smtClean="0">
                <a:solidFill>
                  <a:schemeClr val="tx1"/>
                </a:solidFill>
                <a:effectLst/>
                <a:latin typeface="+mn-lt"/>
                <a:ea typeface="+mn-ea"/>
                <a:cs typeface="+mn-cs"/>
              </a:rPr>
              <a:t> it, enabling parallel calculations on the Graphics Processing Unit (GPU). This approach allowed us to incorporate all the components present in the analyzed sample, thereby enhancing the fidelity of our simulations.</a:t>
            </a:r>
            <a:endParaRPr lang="pl-PL" dirty="0" smtClean="0"/>
          </a:p>
        </p:txBody>
      </p:sp>
      <p:sp>
        <p:nvSpPr>
          <p:cNvPr id="4" name="Symbol zastępczy numeru slajdu 3"/>
          <p:cNvSpPr>
            <a:spLocks noGrp="1"/>
          </p:cNvSpPr>
          <p:nvPr>
            <p:ph type="sldNum" sz="quarter" idx="10"/>
          </p:nvPr>
        </p:nvSpPr>
        <p:spPr/>
        <p:txBody>
          <a:bodyPr/>
          <a:lstStyle/>
          <a:p>
            <a:fld id="{99FA083E-8416-4529-B526-DCC4F8801FF8}" type="slidenum">
              <a:rPr lang="en-CA" smtClean="0"/>
              <a:t>6</a:t>
            </a:fld>
            <a:endParaRPr lang="en-CA"/>
          </a:p>
        </p:txBody>
      </p:sp>
    </p:spTree>
    <p:extLst>
      <p:ext uri="{BB962C8B-B14F-4D97-AF65-F5344CB8AC3E}">
        <p14:creationId xmlns:p14="http://schemas.microsoft.com/office/powerpoint/2010/main" val="2353565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dirty="0" smtClean="0"/>
              <a:t>This is a diagram showing the concept of our method leading to the determination of size in the HSP panel.</a:t>
            </a:r>
            <a:r>
              <a:rPr lang="pl-PL" dirty="0" smtClean="0"/>
              <a:t> </a:t>
            </a:r>
            <a:r>
              <a:rPr lang="en-US" dirty="0" smtClean="0"/>
              <a:t>The model is subjected to experimental validation. Then a series of simulations are carried out for different damage sizes, based on which the </a:t>
            </a:r>
            <a:r>
              <a:rPr lang="pl-PL" dirty="0" smtClean="0"/>
              <a:t>model </a:t>
            </a:r>
            <a:r>
              <a:rPr lang="pl-PL" dirty="0" err="1" smtClean="0"/>
              <a:t>assisted</a:t>
            </a:r>
            <a:r>
              <a:rPr lang="pl-PL" dirty="0" smtClean="0"/>
              <a:t> </a:t>
            </a:r>
            <a:r>
              <a:rPr lang="pl-PL" dirty="0" err="1" smtClean="0"/>
              <a:t>damage</a:t>
            </a:r>
            <a:r>
              <a:rPr lang="pl-PL" dirty="0" smtClean="0"/>
              <a:t> </a:t>
            </a:r>
            <a:r>
              <a:rPr lang="pl-PL" dirty="0" err="1" smtClean="0"/>
              <a:t>identification</a:t>
            </a:r>
            <a:r>
              <a:rPr lang="pl-PL" dirty="0" smtClean="0"/>
              <a:t> </a:t>
            </a:r>
            <a:r>
              <a:rPr lang="pl-PL" dirty="0" err="1" smtClean="0"/>
              <a:t>function</a:t>
            </a:r>
            <a:r>
              <a:rPr lang="pl-PL" dirty="0" smtClean="0"/>
              <a:t> (</a:t>
            </a:r>
            <a:r>
              <a:rPr lang="en-US" dirty="0" smtClean="0"/>
              <a:t>MADIF</a:t>
            </a:r>
            <a:r>
              <a:rPr lang="pl-PL" dirty="0" smtClean="0"/>
              <a:t>) </a:t>
            </a:r>
            <a:r>
              <a:rPr lang="en-US" dirty="0" smtClean="0"/>
              <a:t>is obtained.</a:t>
            </a:r>
            <a:endParaRPr lang="en-US" dirty="0"/>
          </a:p>
        </p:txBody>
      </p:sp>
      <p:sp>
        <p:nvSpPr>
          <p:cNvPr id="4" name="Symbol zastępczy numeru slajdu 3"/>
          <p:cNvSpPr>
            <a:spLocks noGrp="1"/>
          </p:cNvSpPr>
          <p:nvPr>
            <p:ph type="sldNum" sz="quarter" idx="10"/>
          </p:nvPr>
        </p:nvSpPr>
        <p:spPr/>
        <p:txBody>
          <a:bodyPr/>
          <a:lstStyle/>
          <a:p>
            <a:fld id="{99FA083E-8416-4529-B526-DCC4F8801FF8}" type="slidenum">
              <a:rPr lang="en-CA" smtClean="0"/>
              <a:t>7</a:t>
            </a:fld>
            <a:endParaRPr lang="en-CA"/>
          </a:p>
        </p:txBody>
      </p:sp>
    </p:spTree>
    <p:extLst>
      <p:ext uri="{BB962C8B-B14F-4D97-AF65-F5344CB8AC3E}">
        <p14:creationId xmlns:p14="http://schemas.microsoft.com/office/powerpoint/2010/main" val="20600596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a:p>
        </p:txBody>
      </p:sp>
      <p:sp>
        <p:nvSpPr>
          <p:cNvPr id="4" name="Symbol zastępczy numeru slajdu 3"/>
          <p:cNvSpPr>
            <a:spLocks noGrp="1"/>
          </p:cNvSpPr>
          <p:nvPr>
            <p:ph type="sldNum" sz="quarter" idx="10"/>
          </p:nvPr>
        </p:nvSpPr>
        <p:spPr/>
        <p:txBody>
          <a:bodyPr/>
          <a:lstStyle/>
          <a:p>
            <a:fld id="{99FA083E-8416-4529-B526-DCC4F8801FF8}" type="slidenum">
              <a:rPr lang="en-CA" smtClean="0"/>
              <a:t>8</a:t>
            </a:fld>
            <a:endParaRPr lang="en-CA"/>
          </a:p>
        </p:txBody>
      </p:sp>
    </p:spTree>
    <p:extLst>
      <p:ext uri="{BB962C8B-B14F-4D97-AF65-F5344CB8AC3E}">
        <p14:creationId xmlns:p14="http://schemas.microsoft.com/office/powerpoint/2010/main" val="1175934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a:p>
        </p:txBody>
      </p:sp>
      <p:sp>
        <p:nvSpPr>
          <p:cNvPr id="4" name="Symbol zastępczy numeru slajdu 3"/>
          <p:cNvSpPr>
            <a:spLocks noGrp="1"/>
          </p:cNvSpPr>
          <p:nvPr>
            <p:ph type="sldNum" sz="quarter" idx="10"/>
          </p:nvPr>
        </p:nvSpPr>
        <p:spPr/>
        <p:txBody>
          <a:bodyPr/>
          <a:lstStyle/>
          <a:p>
            <a:fld id="{99FA083E-8416-4529-B526-DCC4F8801FF8}" type="slidenum">
              <a:rPr lang="en-CA" smtClean="0"/>
              <a:t>9</a:t>
            </a:fld>
            <a:endParaRPr lang="en-CA"/>
          </a:p>
        </p:txBody>
      </p:sp>
    </p:spTree>
    <p:extLst>
      <p:ext uri="{BB962C8B-B14F-4D97-AF65-F5344CB8AC3E}">
        <p14:creationId xmlns:p14="http://schemas.microsoft.com/office/powerpoint/2010/main" val="41196645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ajd tytułowy">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hasCustomPrompt="1"/>
          </p:nvPr>
        </p:nvSpPr>
        <p:spPr>
          <a:xfrm>
            <a:off x="2411760" y="2492896"/>
            <a:ext cx="6380577" cy="1440160"/>
          </a:xfrm>
          <a:prstGeom prst="rect">
            <a:avLst/>
          </a:prstGeom>
        </p:spPr>
        <p:txBody>
          <a:bodyPr vert="horz" anchor="b">
            <a:normAutofit/>
            <a:scene3d>
              <a:camera prst="orthographicFront"/>
              <a:lightRig rig="soft" dir="t"/>
            </a:scene3d>
            <a:sp3d prstMaterial="softEdge">
              <a:bevelT w="25400" h="25400"/>
            </a:sp3d>
          </a:bodyPr>
          <a:lstStyle>
            <a:lvl1pPr algn="r">
              <a:defRPr sz="4800" b="1" baseline="0">
                <a:solidFill>
                  <a:schemeClr val="tx2"/>
                </a:solidFill>
                <a:effectLst>
                  <a:outerShdw blurRad="31750" dist="25400" dir="5400000" algn="tl" rotWithShape="0">
                    <a:srgbClr val="000000">
                      <a:alpha val="25000"/>
                    </a:srgbClr>
                  </a:outerShdw>
                </a:effectLst>
              </a:defRPr>
            </a:lvl1pPr>
            <a:extLst/>
          </a:lstStyle>
          <a:p>
            <a:r>
              <a:rPr kumimoji="0" lang="en-US" dirty="0"/>
              <a:t>Slide 1 Title</a:t>
            </a:r>
          </a:p>
        </p:txBody>
      </p:sp>
      <p:sp>
        <p:nvSpPr>
          <p:cNvPr id="17" name="Subtitle 16"/>
          <p:cNvSpPr>
            <a:spLocks noGrp="1"/>
          </p:cNvSpPr>
          <p:nvPr>
            <p:ph type="subTitle" idx="1" hasCustomPrompt="1"/>
          </p:nvPr>
        </p:nvSpPr>
        <p:spPr>
          <a:xfrm>
            <a:off x="2627784" y="4221088"/>
            <a:ext cx="6046440" cy="617744"/>
          </a:xfrm>
          <a:prstGeom prst="rect">
            <a:avLst/>
          </a:prstGeo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dirty="0"/>
              <a:t>Slide 1 Subtitle</a:t>
            </a:r>
          </a:p>
        </p:txBody>
      </p:sp>
      <p:grpSp>
        <p:nvGrpSpPr>
          <p:cNvPr id="2" name="Group 1"/>
          <p:cNvGrpSpPr/>
          <p:nvPr/>
        </p:nvGrpSpPr>
        <p:grpSpPr>
          <a:xfrm rot="5400000">
            <a:off x="-2559164" y="2423260"/>
            <a:ext cx="6957392" cy="1912088"/>
            <a:chOff x="-136343" y="4832896"/>
            <a:chExt cx="9280344"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136343" y="4875281"/>
              <a:ext cx="9280344" cy="918372"/>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EE2D24"/>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solidFill>
                  <a:srgbClr val="FF0000"/>
                </a:solidFill>
              </a:endParaRPr>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itle 1"/>
          <p:cNvSpPr>
            <a:spLocks noGrp="1"/>
          </p:cNvSpPr>
          <p:nvPr>
            <p:ph type="title"/>
          </p:nvPr>
        </p:nvSpPr>
        <p:spPr>
          <a:xfrm>
            <a:off x="2339752" y="548680"/>
            <a:ext cx="6347048" cy="1143000"/>
          </a:xfrm>
          <a:prstGeom prst="rect">
            <a:avLst/>
          </a:prstGeom>
        </p:spPr>
        <p:txBody>
          <a:bodyPr/>
          <a:lstStyle/>
          <a:p>
            <a:r>
              <a:rPr kumimoji="0" lang="pl-PL" smtClean="0"/>
              <a:t>Kliknij, aby edytować styl</a:t>
            </a:r>
            <a:endParaRPr kumimoji="0" lang="en-US"/>
          </a:p>
        </p:txBody>
      </p:sp>
      <p:sp>
        <p:nvSpPr>
          <p:cNvPr id="3" name="Vertical Text Placeholder 2"/>
          <p:cNvSpPr>
            <a:spLocks noGrp="1"/>
          </p:cNvSpPr>
          <p:nvPr>
            <p:ph type="body" orient="vert" idx="1"/>
          </p:nvPr>
        </p:nvSpPr>
        <p:spPr>
          <a:xfrm>
            <a:off x="457200" y="1481329"/>
            <a:ext cx="8229600" cy="4386071"/>
          </a:xfrm>
          <a:prstGeom prst="rect">
            <a:avLst/>
          </a:prstGeom>
        </p:spPr>
        <p:txBody>
          <a:bodyPr vert="eaVert"/>
          <a:lstStyle/>
          <a:p>
            <a:pPr lvl="0" eaLnBrk="1" latinLnBrk="0" hangingPunct="1"/>
            <a:r>
              <a:rPr lang="pl-PL" smtClean="0"/>
              <a:t>Kliknij, aby edytować style wzorca tekstu</a:t>
            </a:r>
          </a:p>
          <a:p>
            <a:pPr lvl="1" eaLnBrk="1" latinLnBrk="0" hangingPunct="1"/>
            <a:r>
              <a:rPr lang="pl-PL" smtClean="0"/>
              <a:t>Drugi poziom</a:t>
            </a:r>
          </a:p>
          <a:p>
            <a:pPr lvl="2" eaLnBrk="1" latinLnBrk="0" hangingPunct="1"/>
            <a:r>
              <a:rPr lang="pl-PL" smtClean="0"/>
              <a:t>Trzeci poziom</a:t>
            </a:r>
          </a:p>
          <a:p>
            <a:pPr lvl="3" eaLnBrk="1" latinLnBrk="0" hangingPunct="1"/>
            <a:r>
              <a:rPr lang="pl-PL" smtClean="0"/>
              <a:t>Czwarty poziom</a:t>
            </a:r>
          </a:p>
          <a:p>
            <a:pPr lvl="4" eaLnBrk="1" latinLnBrk="0" hangingPunct="1"/>
            <a:r>
              <a:rPr lang="pl-PL" smtClean="0"/>
              <a:t>Piąty poziom</a:t>
            </a:r>
            <a:endParaRPr kumimoji="0" lang="en-US"/>
          </a:p>
        </p:txBody>
      </p:sp>
      <p:sp>
        <p:nvSpPr>
          <p:cNvPr id="4" name="Date Placeholder 3"/>
          <p:cNvSpPr>
            <a:spLocks noGrp="1"/>
          </p:cNvSpPr>
          <p:nvPr>
            <p:ph type="dt" sz="half" idx="10"/>
          </p:nvPr>
        </p:nvSpPr>
        <p:spPr>
          <a:xfrm>
            <a:off x="6727032" y="6407944"/>
            <a:ext cx="1920240" cy="365760"/>
          </a:xfrm>
          <a:prstGeom prst="rect">
            <a:avLst/>
          </a:prstGeom>
        </p:spPr>
        <p:txBody>
          <a:bodyPr/>
          <a:lstStyle/>
          <a:p>
            <a:fld id="{AE59DD7E-13C9-48E4-8C31-E52AD6E4B21A}" type="datetimeFigureOut">
              <a:rPr lang="en-CA" smtClean="0"/>
              <a:t>2023-06-02</a:t>
            </a:fld>
            <a:endParaRPr lang="en-CA"/>
          </a:p>
        </p:txBody>
      </p:sp>
      <p:sp>
        <p:nvSpPr>
          <p:cNvPr id="5" name="Footer Placeholder 4"/>
          <p:cNvSpPr>
            <a:spLocks noGrp="1"/>
          </p:cNvSpPr>
          <p:nvPr>
            <p:ph type="ftr" sz="quarter" idx="11"/>
          </p:nvPr>
        </p:nvSpPr>
        <p:spPr>
          <a:xfrm>
            <a:off x="4380072" y="6407944"/>
            <a:ext cx="2350681" cy="365125"/>
          </a:xfrm>
          <a:prstGeom prst="rect">
            <a:avLst/>
          </a:prstGeom>
        </p:spPr>
        <p:txBody>
          <a:bodyPr/>
          <a:lstStyle/>
          <a:p>
            <a:endParaRPr lang="en-CA"/>
          </a:p>
        </p:txBody>
      </p:sp>
      <p:sp>
        <p:nvSpPr>
          <p:cNvPr id="6" name="Slide Number Placeholder 5"/>
          <p:cNvSpPr>
            <a:spLocks noGrp="1"/>
          </p:cNvSpPr>
          <p:nvPr>
            <p:ph type="sldNum" sz="quarter" idx="12"/>
          </p:nvPr>
        </p:nvSpPr>
        <p:spPr/>
        <p:txBody>
          <a:bodyPr/>
          <a:lstStyle/>
          <a:p>
            <a:fld id="{D947C6F8-7792-4EE3-B82D-723D2F5133E5}" type="slidenum">
              <a:rPr lang="en-CA" smtClean="0"/>
              <a:t>‹#›</a:t>
            </a:fld>
            <a:endParaRPr lang="en-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a:prstGeom prst="rect">
            <a:avLst/>
          </a:prstGeom>
        </p:spPr>
        <p:txBody>
          <a:bodyPr vert="eaVert"/>
          <a:lstStyle/>
          <a:p>
            <a:r>
              <a:rPr kumimoji="0" lang="pl-PL" smtClean="0"/>
              <a:t>Kliknij, aby edytować styl</a:t>
            </a:r>
            <a:endParaRPr kumimoji="0" lang="en-US"/>
          </a:p>
        </p:txBody>
      </p:sp>
      <p:sp>
        <p:nvSpPr>
          <p:cNvPr id="3" name="Vertical Text Placeholder 2"/>
          <p:cNvSpPr>
            <a:spLocks noGrp="1"/>
          </p:cNvSpPr>
          <p:nvPr>
            <p:ph type="body" orient="vert" idx="1"/>
          </p:nvPr>
        </p:nvSpPr>
        <p:spPr>
          <a:xfrm>
            <a:off x="457200" y="274641"/>
            <a:ext cx="6324600" cy="5592760"/>
          </a:xfrm>
          <a:prstGeom prst="rect">
            <a:avLst/>
          </a:prstGeom>
        </p:spPr>
        <p:txBody>
          <a:bodyPr vert="eaVert"/>
          <a:lstStyle/>
          <a:p>
            <a:pPr lvl="0" eaLnBrk="1" latinLnBrk="0" hangingPunct="1"/>
            <a:r>
              <a:rPr lang="pl-PL" smtClean="0"/>
              <a:t>Kliknij, aby edytować style wzorca tekstu</a:t>
            </a:r>
          </a:p>
          <a:p>
            <a:pPr lvl="1" eaLnBrk="1" latinLnBrk="0" hangingPunct="1"/>
            <a:r>
              <a:rPr lang="pl-PL" smtClean="0"/>
              <a:t>Drugi poziom</a:t>
            </a:r>
          </a:p>
          <a:p>
            <a:pPr lvl="2" eaLnBrk="1" latinLnBrk="0" hangingPunct="1"/>
            <a:r>
              <a:rPr lang="pl-PL" smtClean="0"/>
              <a:t>Trzeci poziom</a:t>
            </a:r>
          </a:p>
          <a:p>
            <a:pPr lvl="3" eaLnBrk="1" latinLnBrk="0" hangingPunct="1"/>
            <a:r>
              <a:rPr lang="pl-PL" smtClean="0"/>
              <a:t>Czwarty poziom</a:t>
            </a:r>
          </a:p>
          <a:p>
            <a:pPr lvl="4" eaLnBrk="1" latinLnBrk="0" hangingPunct="1"/>
            <a:r>
              <a:rPr lang="pl-PL" smtClean="0"/>
              <a:t>Piąty poziom</a:t>
            </a:r>
            <a:endParaRPr kumimoji="0" lang="en-US"/>
          </a:p>
        </p:txBody>
      </p:sp>
      <p:sp>
        <p:nvSpPr>
          <p:cNvPr id="4" name="Date Placeholder 3"/>
          <p:cNvSpPr>
            <a:spLocks noGrp="1"/>
          </p:cNvSpPr>
          <p:nvPr>
            <p:ph type="dt" sz="half" idx="10"/>
          </p:nvPr>
        </p:nvSpPr>
        <p:spPr>
          <a:xfrm>
            <a:off x="6727032" y="6407944"/>
            <a:ext cx="1920240" cy="365760"/>
          </a:xfrm>
          <a:prstGeom prst="rect">
            <a:avLst/>
          </a:prstGeom>
        </p:spPr>
        <p:txBody>
          <a:bodyPr/>
          <a:lstStyle/>
          <a:p>
            <a:fld id="{AE59DD7E-13C9-48E4-8C31-E52AD6E4B21A}" type="datetimeFigureOut">
              <a:rPr lang="en-CA" smtClean="0"/>
              <a:t>2023-06-02</a:t>
            </a:fld>
            <a:endParaRPr lang="en-CA"/>
          </a:p>
        </p:txBody>
      </p:sp>
      <p:sp>
        <p:nvSpPr>
          <p:cNvPr id="5" name="Footer Placeholder 4"/>
          <p:cNvSpPr>
            <a:spLocks noGrp="1"/>
          </p:cNvSpPr>
          <p:nvPr>
            <p:ph type="ftr" sz="quarter" idx="11"/>
          </p:nvPr>
        </p:nvSpPr>
        <p:spPr>
          <a:xfrm>
            <a:off x="4380072" y="6407944"/>
            <a:ext cx="2350681" cy="365125"/>
          </a:xfrm>
          <a:prstGeom prst="rect">
            <a:avLst/>
          </a:prstGeom>
        </p:spPr>
        <p:txBody>
          <a:bodyPr/>
          <a:lstStyle/>
          <a:p>
            <a:endParaRPr lang="en-CA"/>
          </a:p>
        </p:txBody>
      </p:sp>
      <p:sp>
        <p:nvSpPr>
          <p:cNvPr id="6" name="Slide Number Placeholder 5"/>
          <p:cNvSpPr>
            <a:spLocks noGrp="1"/>
          </p:cNvSpPr>
          <p:nvPr>
            <p:ph type="sldNum" sz="quarter" idx="12"/>
          </p:nvPr>
        </p:nvSpPr>
        <p:spPr/>
        <p:txBody>
          <a:bodyPr/>
          <a:lstStyle/>
          <a:p>
            <a:fld id="{D947C6F8-7792-4EE3-B82D-723D2F5133E5}" type="slidenum">
              <a:rPr lang="en-CA" smtClean="0"/>
              <a:t>‹#›</a:t>
            </a:fld>
            <a:endParaRPr lang="en-CA"/>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FDE4863E-1FA8-47CF-B317-F73A61D5E8EC}" type="datetimeFigureOut">
              <a:rPr lang="en-CA" smtClean="0"/>
              <a:t>2023-06-02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7AD195C-F845-45AF-AD00-878158CDE973}" type="slidenum">
              <a:rPr lang="en-CA" smtClean="0"/>
              <a:t>‹#›</a:t>
            </a:fld>
            <a:endParaRPr lang="en-CA"/>
          </a:p>
        </p:txBody>
      </p:sp>
    </p:spTree>
    <p:extLst>
      <p:ext uri="{BB962C8B-B14F-4D97-AF65-F5344CB8AC3E}">
        <p14:creationId xmlns:p14="http://schemas.microsoft.com/office/powerpoint/2010/main" val="6546297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FDE4863E-1FA8-47CF-B317-F73A61D5E8EC}" type="datetimeFigureOut">
              <a:rPr lang="en-CA" smtClean="0"/>
              <a:t>2023-06-02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7AD195C-F845-45AF-AD00-878158CDE973}" type="slidenum">
              <a:rPr lang="en-CA" smtClean="0"/>
              <a:t>‹#›</a:t>
            </a:fld>
            <a:endParaRPr lang="en-CA"/>
          </a:p>
        </p:txBody>
      </p:sp>
    </p:spTree>
    <p:extLst>
      <p:ext uri="{BB962C8B-B14F-4D97-AF65-F5344CB8AC3E}">
        <p14:creationId xmlns:p14="http://schemas.microsoft.com/office/powerpoint/2010/main" val="32081415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E4863E-1FA8-47CF-B317-F73A61D5E8EC}" type="datetimeFigureOut">
              <a:rPr lang="en-CA" smtClean="0"/>
              <a:t>2023-06-02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7AD195C-F845-45AF-AD00-878158CDE973}" type="slidenum">
              <a:rPr lang="en-CA" smtClean="0"/>
              <a:t>‹#›</a:t>
            </a:fld>
            <a:endParaRPr lang="en-CA"/>
          </a:p>
        </p:txBody>
      </p:sp>
    </p:spTree>
    <p:extLst>
      <p:ext uri="{BB962C8B-B14F-4D97-AF65-F5344CB8AC3E}">
        <p14:creationId xmlns:p14="http://schemas.microsoft.com/office/powerpoint/2010/main" val="26405390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FDE4863E-1FA8-47CF-B317-F73A61D5E8EC}" type="datetimeFigureOut">
              <a:rPr lang="en-CA" smtClean="0"/>
              <a:t>2023-06-02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A7AD195C-F845-45AF-AD00-878158CDE973}" type="slidenum">
              <a:rPr lang="en-CA" smtClean="0"/>
              <a:t>‹#›</a:t>
            </a:fld>
            <a:endParaRPr lang="en-CA"/>
          </a:p>
        </p:txBody>
      </p:sp>
    </p:spTree>
    <p:extLst>
      <p:ext uri="{BB962C8B-B14F-4D97-AF65-F5344CB8AC3E}">
        <p14:creationId xmlns:p14="http://schemas.microsoft.com/office/powerpoint/2010/main" val="36454950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FDE4863E-1FA8-47CF-B317-F73A61D5E8EC}" type="datetimeFigureOut">
              <a:rPr lang="en-CA" smtClean="0"/>
              <a:t>2023-06-02</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A7AD195C-F845-45AF-AD00-878158CDE973}" type="slidenum">
              <a:rPr lang="en-CA" smtClean="0"/>
              <a:t>‹#›</a:t>
            </a:fld>
            <a:endParaRPr lang="en-CA"/>
          </a:p>
        </p:txBody>
      </p:sp>
    </p:spTree>
    <p:extLst>
      <p:ext uri="{BB962C8B-B14F-4D97-AF65-F5344CB8AC3E}">
        <p14:creationId xmlns:p14="http://schemas.microsoft.com/office/powerpoint/2010/main" val="35372970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FDE4863E-1FA8-47CF-B317-F73A61D5E8EC}" type="datetimeFigureOut">
              <a:rPr lang="en-CA" smtClean="0"/>
              <a:t>2023-06-02</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A7AD195C-F845-45AF-AD00-878158CDE973}" type="slidenum">
              <a:rPr lang="en-CA" smtClean="0"/>
              <a:t>‹#›</a:t>
            </a:fld>
            <a:endParaRPr lang="en-CA"/>
          </a:p>
        </p:txBody>
      </p:sp>
    </p:spTree>
    <p:extLst>
      <p:ext uri="{BB962C8B-B14F-4D97-AF65-F5344CB8AC3E}">
        <p14:creationId xmlns:p14="http://schemas.microsoft.com/office/powerpoint/2010/main" val="36488999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4863E-1FA8-47CF-B317-F73A61D5E8EC}" type="datetimeFigureOut">
              <a:rPr lang="en-CA" smtClean="0"/>
              <a:t>2023-06-02</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A7AD195C-F845-45AF-AD00-878158CDE973}" type="slidenum">
              <a:rPr lang="en-CA" smtClean="0"/>
              <a:t>‹#›</a:t>
            </a:fld>
            <a:endParaRPr lang="en-CA"/>
          </a:p>
        </p:txBody>
      </p:sp>
    </p:spTree>
    <p:extLst>
      <p:ext uri="{BB962C8B-B14F-4D97-AF65-F5344CB8AC3E}">
        <p14:creationId xmlns:p14="http://schemas.microsoft.com/office/powerpoint/2010/main" val="23205140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E4863E-1FA8-47CF-B317-F73A61D5E8EC}" type="datetimeFigureOut">
              <a:rPr lang="en-CA" smtClean="0"/>
              <a:t>2023-06-02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A7AD195C-F845-45AF-AD00-878158CDE973}" type="slidenum">
              <a:rPr lang="en-CA" smtClean="0"/>
              <a:t>‹#›</a:t>
            </a:fld>
            <a:endParaRPr lang="en-CA"/>
          </a:p>
        </p:txBody>
      </p:sp>
    </p:spTree>
    <p:extLst>
      <p:ext uri="{BB962C8B-B14F-4D97-AF65-F5344CB8AC3E}">
        <p14:creationId xmlns:p14="http://schemas.microsoft.com/office/powerpoint/2010/main" val="2526180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3" name="Content Placeholder 2"/>
          <p:cNvSpPr>
            <a:spLocks noGrp="1"/>
          </p:cNvSpPr>
          <p:nvPr>
            <p:ph idx="1"/>
          </p:nvPr>
        </p:nvSpPr>
        <p:spPr>
          <a:xfrm>
            <a:off x="2339752" y="1481328"/>
            <a:ext cx="6347048" cy="4525963"/>
          </a:xfrm>
          <a:prstGeom prst="rect">
            <a:avLst/>
          </a:prstGeom>
        </p:spPr>
        <p:txBody>
          <a:bodyPr/>
          <a:lstStyle/>
          <a:p>
            <a:pPr lvl="0" eaLnBrk="1" latinLnBrk="0" hangingPunct="1"/>
            <a:r>
              <a:rPr lang="pl-PL" smtClean="0"/>
              <a:t>Kliknij, aby edytować style wzorca tekstu</a:t>
            </a:r>
          </a:p>
          <a:p>
            <a:pPr lvl="1" eaLnBrk="1" latinLnBrk="0" hangingPunct="1"/>
            <a:r>
              <a:rPr lang="pl-PL" smtClean="0"/>
              <a:t>Drugi poziom</a:t>
            </a:r>
          </a:p>
          <a:p>
            <a:pPr lvl="2" eaLnBrk="1" latinLnBrk="0" hangingPunct="1"/>
            <a:r>
              <a:rPr lang="pl-PL" smtClean="0"/>
              <a:t>Trzeci poziom</a:t>
            </a:r>
          </a:p>
          <a:p>
            <a:pPr lvl="3" eaLnBrk="1" latinLnBrk="0" hangingPunct="1"/>
            <a:r>
              <a:rPr lang="pl-PL" smtClean="0"/>
              <a:t>Czwarty poziom</a:t>
            </a:r>
          </a:p>
          <a:p>
            <a:pPr lvl="4" eaLnBrk="1" latinLnBrk="0" hangingPunct="1"/>
            <a:r>
              <a:rPr lang="pl-PL" smtClean="0"/>
              <a:t>Piąty poziom</a:t>
            </a:r>
            <a:endParaRPr kumimoji="0" lang="en-US"/>
          </a:p>
        </p:txBody>
      </p:sp>
      <p:sp>
        <p:nvSpPr>
          <p:cNvPr id="4" name="Date Placeholder 3"/>
          <p:cNvSpPr>
            <a:spLocks noGrp="1"/>
          </p:cNvSpPr>
          <p:nvPr>
            <p:ph type="dt" sz="half" idx="10"/>
          </p:nvPr>
        </p:nvSpPr>
        <p:spPr>
          <a:xfrm>
            <a:off x="6727032" y="6407944"/>
            <a:ext cx="1920240" cy="365760"/>
          </a:xfrm>
          <a:prstGeom prst="rect">
            <a:avLst/>
          </a:prstGeom>
        </p:spPr>
        <p:txBody>
          <a:bodyPr/>
          <a:lstStyle/>
          <a:p>
            <a:fld id="{AE59DD7E-13C9-48E4-8C31-E52AD6E4B21A}" type="datetimeFigureOut">
              <a:rPr lang="en-CA" smtClean="0"/>
              <a:t>2023-06-02</a:t>
            </a:fld>
            <a:endParaRPr lang="en-CA"/>
          </a:p>
        </p:txBody>
      </p:sp>
      <p:sp>
        <p:nvSpPr>
          <p:cNvPr id="5" name="Footer Placeholder 4"/>
          <p:cNvSpPr>
            <a:spLocks noGrp="1"/>
          </p:cNvSpPr>
          <p:nvPr>
            <p:ph type="ftr" sz="quarter" idx="11"/>
          </p:nvPr>
        </p:nvSpPr>
        <p:spPr>
          <a:xfrm>
            <a:off x="4380072" y="6407944"/>
            <a:ext cx="2350681" cy="365125"/>
          </a:xfrm>
          <a:prstGeom prst="rect">
            <a:avLst/>
          </a:prstGeom>
        </p:spPr>
        <p:txBody>
          <a:bodyPr/>
          <a:lstStyle/>
          <a:p>
            <a:endParaRPr lang="en-CA"/>
          </a:p>
        </p:txBody>
      </p:sp>
      <p:sp>
        <p:nvSpPr>
          <p:cNvPr id="6" name="Slide Number Placeholder 5"/>
          <p:cNvSpPr>
            <a:spLocks noGrp="1"/>
          </p:cNvSpPr>
          <p:nvPr>
            <p:ph type="sldNum" sz="quarter" idx="12"/>
          </p:nvPr>
        </p:nvSpPr>
        <p:spPr/>
        <p:txBody>
          <a:bodyPr/>
          <a:lstStyle/>
          <a:p>
            <a:fld id="{D947C6F8-7792-4EE3-B82D-723D2F5133E5}" type="slidenum">
              <a:rPr lang="en-CA" smtClean="0"/>
              <a:t>‹#›</a:t>
            </a:fld>
            <a:endParaRPr lang="en-CA"/>
          </a:p>
        </p:txBody>
      </p:sp>
      <p:sp>
        <p:nvSpPr>
          <p:cNvPr id="7" name="Title 6"/>
          <p:cNvSpPr>
            <a:spLocks noGrp="1"/>
          </p:cNvSpPr>
          <p:nvPr>
            <p:ph type="title"/>
          </p:nvPr>
        </p:nvSpPr>
        <p:spPr>
          <a:xfrm>
            <a:off x="2339752" y="548680"/>
            <a:ext cx="6347048" cy="1143000"/>
          </a:xfrm>
          <a:prstGeom prst="rect">
            <a:avLst/>
          </a:prstGeom>
        </p:spPr>
        <p:txBody>
          <a:bodyPr rtlCol="0"/>
          <a:lstStyle/>
          <a:p>
            <a:r>
              <a:rPr kumimoji="0" lang="pl-PL" smtClean="0"/>
              <a:t>Kliknij, aby edytować styl</a:t>
            </a:r>
            <a:endParaRPr kumimoji="0"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E4863E-1FA8-47CF-B317-F73A61D5E8EC}" type="datetimeFigureOut">
              <a:rPr lang="en-CA" smtClean="0"/>
              <a:t>2023-06-02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A7AD195C-F845-45AF-AD00-878158CDE973}" type="slidenum">
              <a:rPr lang="en-CA" smtClean="0"/>
              <a:t>‹#›</a:t>
            </a:fld>
            <a:endParaRPr lang="en-CA"/>
          </a:p>
        </p:txBody>
      </p:sp>
    </p:spTree>
    <p:extLst>
      <p:ext uri="{BB962C8B-B14F-4D97-AF65-F5344CB8AC3E}">
        <p14:creationId xmlns:p14="http://schemas.microsoft.com/office/powerpoint/2010/main" val="25672833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FDE4863E-1FA8-47CF-B317-F73A61D5E8EC}" type="datetimeFigureOut">
              <a:rPr lang="en-CA" smtClean="0"/>
              <a:t>2023-06-02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7AD195C-F845-45AF-AD00-878158CDE973}" type="slidenum">
              <a:rPr lang="en-CA" smtClean="0"/>
              <a:t>‹#›</a:t>
            </a:fld>
            <a:endParaRPr lang="en-CA"/>
          </a:p>
        </p:txBody>
      </p:sp>
    </p:spTree>
    <p:extLst>
      <p:ext uri="{BB962C8B-B14F-4D97-AF65-F5344CB8AC3E}">
        <p14:creationId xmlns:p14="http://schemas.microsoft.com/office/powerpoint/2010/main" val="3725814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FDE4863E-1FA8-47CF-B317-F73A61D5E8EC}" type="datetimeFigureOut">
              <a:rPr lang="en-CA" smtClean="0"/>
              <a:t>2023-06-02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7AD195C-F845-45AF-AD00-878158CDE973}" type="slidenum">
              <a:rPr lang="en-CA" smtClean="0"/>
              <a:t>‹#›</a:t>
            </a:fld>
            <a:endParaRPr lang="en-CA"/>
          </a:p>
        </p:txBody>
      </p:sp>
    </p:spTree>
    <p:extLst>
      <p:ext uri="{BB962C8B-B14F-4D97-AF65-F5344CB8AC3E}">
        <p14:creationId xmlns:p14="http://schemas.microsoft.com/office/powerpoint/2010/main" val="4101775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EDE24187-F6EE-4DAB-8D70-FDB32CED81CB}" type="datetimeFigureOut">
              <a:rPr lang="en-CA" smtClean="0"/>
              <a:t>2023-06-02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7568B82-A5BA-4004-B505-86CA85562B03}" type="slidenum">
              <a:rPr lang="en-CA" smtClean="0"/>
              <a:t>‹#›</a:t>
            </a:fld>
            <a:endParaRPr lang="en-CA"/>
          </a:p>
        </p:txBody>
      </p:sp>
    </p:spTree>
    <p:extLst>
      <p:ext uri="{BB962C8B-B14F-4D97-AF65-F5344CB8AC3E}">
        <p14:creationId xmlns:p14="http://schemas.microsoft.com/office/powerpoint/2010/main" val="33216681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EDE24187-F6EE-4DAB-8D70-FDB32CED81CB}" type="datetimeFigureOut">
              <a:rPr lang="en-CA" smtClean="0"/>
              <a:t>2023-06-02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7568B82-A5BA-4004-B505-86CA85562B03}" type="slidenum">
              <a:rPr lang="en-CA" smtClean="0"/>
              <a:t>‹#›</a:t>
            </a:fld>
            <a:endParaRPr lang="en-CA"/>
          </a:p>
        </p:txBody>
      </p:sp>
    </p:spTree>
    <p:extLst>
      <p:ext uri="{BB962C8B-B14F-4D97-AF65-F5344CB8AC3E}">
        <p14:creationId xmlns:p14="http://schemas.microsoft.com/office/powerpoint/2010/main" val="8932002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E24187-F6EE-4DAB-8D70-FDB32CED81CB}" type="datetimeFigureOut">
              <a:rPr lang="en-CA" smtClean="0"/>
              <a:t>2023-06-02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7568B82-A5BA-4004-B505-86CA85562B03}" type="slidenum">
              <a:rPr lang="en-CA" smtClean="0"/>
              <a:t>‹#›</a:t>
            </a:fld>
            <a:endParaRPr lang="en-CA"/>
          </a:p>
        </p:txBody>
      </p:sp>
    </p:spTree>
    <p:extLst>
      <p:ext uri="{BB962C8B-B14F-4D97-AF65-F5344CB8AC3E}">
        <p14:creationId xmlns:p14="http://schemas.microsoft.com/office/powerpoint/2010/main" val="6733419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EDE24187-F6EE-4DAB-8D70-FDB32CED81CB}" type="datetimeFigureOut">
              <a:rPr lang="en-CA" smtClean="0"/>
              <a:t>2023-06-02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D7568B82-A5BA-4004-B505-86CA85562B03}" type="slidenum">
              <a:rPr lang="en-CA" smtClean="0"/>
              <a:t>‹#›</a:t>
            </a:fld>
            <a:endParaRPr lang="en-CA"/>
          </a:p>
        </p:txBody>
      </p:sp>
    </p:spTree>
    <p:extLst>
      <p:ext uri="{BB962C8B-B14F-4D97-AF65-F5344CB8AC3E}">
        <p14:creationId xmlns:p14="http://schemas.microsoft.com/office/powerpoint/2010/main" val="21025755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EDE24187-F6EE-4DAB-8D70-FDB32CED81CB}" type="datetimeFigureOut">
              <a:rPr lang="en-CA" smtClean="0"/>
              <a:t>2023-06-02</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D7568B82-A5BA-4004-B505-86CA85562B03}" type="slidenum">
              <a:rPr lang="en-CA" smtClean="0"/>
              <a:t>‹#›</a:t>
            </a:fld>
            <a:endParaRPr lang="en-CA"/>
          </a:p>
        </p:txBody>
      </p:sp>
    </p:spTree>
    <p:extLst>
      <p:ext uri="{BB962C8B-B14F-4D97-AF65-F5344CB8AC3E}">
        <p14:creationId xmlns:p14="http://schemas.microsoft.com/office/powerpoint/2010/main" val="1686065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EDE24187-F6EE-4DAB-8D70-FDB32CED81CB}" type="datetimeFigureOut">
              <a:rPr lang="en-CA" smtClean="0"/>
              <a:t>2023-06-02</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D7568B82-A5BA-4004-B505-86CA85562B03}" type="slidenum">
              <a:rPr lang="en-CA" smtClean="0"/>
              <a:t>‹#›</a:t>
            </a:fld>
            <a:endParaRPr lang="en-CA"/>
          </a:p>
        </p:txBody>
      </p:sp>
    </p:spTree>
    <p:extLst>
      <p:ext uri="{BB962C8B-B14F-4D97-AF65-F5344CB8AC3E}">
        <p14:creationId xmlns:p14="http://schemas.microsoft.com/office/powerpoint/2010/main" val="29777985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E24187-F6EE-4DAB-8D70-FDB32CED81CB}" type="datetimeFigureOut">
              <a:rPr lang="en-CA" smtClean="0"/>
              <a:t>2023-06-02</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D7568B82-A5BA-4004-B505-86CA85562B03}" type="slidenum">
              <a:rPr lang="en-CA" smtClean="0"/>
              <a:t>‹#›</a:t>
            </a:fld>
            <a:endParaRPr lang="en-CA"/>
          </a:p>
        </p:txBody>
      </p:sp>
    </p:spTree>
    <p:extLst>
      <p:ext uri="{BB962C8B-B14F-4D97-AF65-F5344CB8AC3E}">
        <p14:creationId xmlns:p14="http://schemas.microsoft.com/office/powerpoint/2010/main" val="2108238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a:prstGeom prst="rect">
            <a:avLst/>
          </a:prstGeo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pl-PL" smtClean="0"/>
              <a:t>Kliknij, aby edytować styl</a:t>
            </a:r>
            <a:endParaRPr kumimoji="0" lang="en-US"/>
          </a:p>
        </p:txBody>
      </p:sp>
      <p:sp>
        <p:nvSpPr>
          <p:cNvPr id="3" name="Text Placeholder 2"/>
          <p:cNvSpPr>
            <a:spLocks noGrp="1"/>
          </p:cNvSpPr>
          <p:nvPr>
            <p:ph type="body" idx="1"/>
          </p:nvPr>
        </p:nvSpPr>
        <p:spPr>
          <a:xfrm>
            <a:off x="3922713" y="2931712"/>
            <a:ext cx="4572000" cy="1454888"/>
          </a:xfrm>
          <a:prstGeom prst="rect">
            <a:avLst/>
          </a:prstGeo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pl-PL" smtClean="0"/>
              <a:t>Kliknij, aby edytować style wzorca tekstu</a:t>
            </a:r>
          </a:p>
        </p:txBody>
      </p:sp>
      <p:sp>
        <p:nvSpPr>
          <p:cNvPr id="4" name="Date Placeholder 3"/>
          <p:cNvSpPr>
            <a:spLocks noGrp="1"/>
          </p:cNvSpPr>
          <p:nvPr>
            <p:ph type="dt" sz="half" idx="10"/>
          </p:nvPr>
        </p:nvSpPr>
        <p:spPr>
          <a:xfrm>
            <a:off x="6727032" y="6407944"/>
            <a:ext cx="1920240" cy="365760"/>
          </a:xfrm>
          <a:prstGeom prst="rect">
            <a:avLst/>
          </a:prstGeom>
        </p:spPr>
        <p:txBody>
          <a:bodyPr/>
          <a:lstStyle/>
          <a:p>
            <a:fld id="{AE59DD7E-13C9-48E4-8C31-E52AD6E4B21A}" type="datetimeFigureOut">
              <a:rPr lang="en-CA" smtClean="0"/>
              <a:t>2023-06-02</a:t>
            </a:fld>
            <a:endParaRPr lang="en-CA"/>
          </a:p>
        </p:txBody>
      </p:sp>
      <p:sp>
        <p:nvSpPr>
          <p:cNvPr id="5" name="Footer Placeholder 4"/>
          <p:cNvSpPr>
            <a:spLocks noGrp="1"/>
          </p:cNvSpPr>
          <p:nvPr>
            <p:ph type="ftr" sz="quarter" idx="11"/>
          </p:nvPr>
        </p:nvSpPr>
        <p:spPr>
          <a:xfrm>
            <a:off x="4380072" y="6407944"/>
            <a:ext cx="2350681" cy="365125"/>
          </a:xfrm>
          <a:prstGeom prst="rect">
            <a:avLst/>
          </a:prstGeom>
        </p:spPr>
        <p:txBody>
          <a:bodyPr/>
          <a:lstStyle/>
          <a:p>
            <a:endParaRPr lang="en-CA"/>
          </a:p>
        </p:txBody>
      </p:sp>
      <p:sp>
        <p:nvSpPr>
          <p:cNvPr id="6" name="Slide Number Placeholder 5"/>
          <p:cNvSpPr>
            <a:spLocks noGrp="1"/>
          </p:cNvSpPr>
          <p:nvPr>
            <p:ph type="sldNum" sz="quarter" idx="12"/>
          </p:nvPr>
        </p:nvSpPr>
        <p:spPr/>
        <p:txBody>
          <a:bodyPr/>
          <a:lstStyle/>
          <a:p>
            <a:fld id="{D947C6F8-7792-4EE3-B82D-723D2F5133E5}" type="slidenum">
              <a:rPr lang="en-CA" smtClean="0"/>
              <a:t>‹#›</a:t>
            </a:fld>
            <a:endParaRPr lang="en-CA"/>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E24187-F6EE-4DAB-8D70-FDB32CED81CB}" type="datetimeFigureOut">
              <a:rPr lang="en-CA" smtClean="0"/>
              <a:t>2023-06-02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D7568B82-A5BA-4004-B505-86CA85562B03}" type="slidenum">
              <a:rPr lang="en-CA" smtClean="0"/>
              <a:t>‹#›</a:t>
            </a:fld>
            <a:endParaRPr lang="en-CA"/>
          </a:p>
        </p:txBody>
      </p:sp>
    </p:spTree>
    <p:extLst>
      <p:ext uri="{BB962C8B-B14F-4D97-AF65-F5344CB8AC3E}">
        <p14:creationId xmlns:p14="http://schemas.microsoft.com/office/powerpoint/2010/main" val="14532766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E24187-F6EE-4DAB-8D70-FDB32CED81CB}" type="datetimeFigureOut">
              <a:rPr lang="en-CA" smtClean="0"/>
              <a:t>2023-06-02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D7568B82-A5BA-4004-B505-86CA85562B03}" type="slidenum">
              <a:rPr lang="en-CA" smtClean="0"/>
              <a:t>‹#›</a:t>
            </a:fld>
            <a:endParaRPr lang="en-CA"/>
          </a:p>
        </p:txBody>
      </p:sp>
    </p:spTree>
    <p:extLst>
      <p:ext uri="{BB962C8B-B14F-4D97-AF65-F5344CB8AC3E}">
        <p14:creationId xmlns:p14="http://schemas.microsoft.com/office/powerpoint/2010/main" val="25623674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EDE24187-F6EE-4DAB-8D70-FDB32CED81CB}" type="datetimeFigureOut">
              <a:rPr lang="en-CA" smtClean="0"/>
              <a:t>2023-06-02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7568B82-A5BA-4004-B505-86CA85562B03}" type="slidenum">
              <a:rPr lang="en-CA" smtClean="0"/>
              <a:t>‹#›</a:t>
            </a:fld>
            <a:endParaRPr lang="en-CA"/>
          </a:p>
        </p:txBody>
      </p:sp>
    </p:spTree>
    <p:extLst>
      <p:ext uri="{BB962C8B-B14F-4D97-AF65-F5344CB8AC3E}">
        <p14:creationId xmlns:p14="http://schemas.microsoft.com/office/powerpoint/2010/main" val="26673365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EDE24187-F6EE-4DAB-8D70-FDB32CED81CB}" type="datetimeFigureOut">
              <a:rPr lang="en-CA" smtClean="0"/>
              <a:t>2023-06-02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7568B82-A5BA-4004-B505-86CA85562B03}" type="slidenum">
              <a:rPr lang="en-CA" smtClean="0"/>
              <a:t>‹#›</a:t>
            </a:fld>
            <a:endParaRPr lang="en-CA"/>
          </a:p>
        </p:txBody>
      </p:sp>
    </p:spTree>
    <p:extLst>
      <p:ext uri="{BB962C8B-B14F-4D97-AF65-F5344CB8AC3E}">
        <p14:creationId xmlns:p14="http://schemas.microsoft.com/office/powerpoint/2010/main" val="3855229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a:prstGeom prst="rect">
            <a:avLst/>
          </a:prstGeom>
        </p:spPr>
        <p:txBody>
          <a:bodyPr/>
          <a:lstStyle>
            <a:lvl1pPr>
              <a:defRPr sz="2800"/>
            </a:lvl1pPr>
            <a:lvl2pPr>
              <a:defRPr sz="2400"/>
            </a:lvl2pPr>
            <a:lvl3pPr>
              <a:defRPr sz="2000"/>
            </a:lvl3pPr>
            <a:lvl4pPr>
              <a:defRPr sz="1800"/>
            </a:lvl4pPr>
            <a:lvl5pPr>
              <a:defRPr sz="1800"/>
            </a:lvl5pPr>
            <a:extLst/>
          </a:lstStyle>
          <a:p>
            <a:pPr lvl="0" eaLnBrk="1" latinLnBrk="0" hangingPunct="1"/>
            <a:r>
              <a:rPr lang="pl-PL" smtClean="0"/>
              <a:t>Kliknij, aby edytować style wzorca tekstu</a:t>
            </a:r>
          </a:p>
          <a:p>
            <a:pPr lvl="1" eaLnBrk="1" latinLnBrk="0" hangingPunct="1"/>
            <a:r>
              <a:rPr lang="pl-PL" smtClean="0"/>
              <a:t>Drugi poziom</a:t>
            </a:r>
          </a:p>
          <a:p>
            <a:pPr lvl="2" eaLnBrk="1" latinLnBrk="0" hangingPunct="1"/>
            <a:r>
              <a:rPr lang="pl-PL" smtClean="0"/>
              <a:t>Trzeci poziom</a:t>
            </a:r>
          </a:p>
          <a:p>
            <a:pPr lvl="3" eaLnBrk="1" latinLnBrk="0" hangingPunct="1"/>
            <a:r>
              <a:rPr lang="pl-PL" smtClean="0"/>
              <a:t>Czwarty poziom</a:t>
            </a:r>
          </a:p>
          <a:p>
            <a:pPr lvl="4" eaLnBrk="1" latinLnBrk="0" hangingPunct="1"/>
            <a:r>
              <a:rPr lang="pl-PL" smtClean="0"/>
              <a:t>Piąty poziom</a:t>
            </a:r>
            <a:endParaRPr kumimoji="0" lang="en-US"/>
          </a:p>
        </p:txBody>
      </p:sp>
      <p:sp>
        <p:nvSpPr>
          <p:cNvPr id="4" name="Content Placeholder 3"/>
          <p:cNvSpPr>
            <a:spLocks noGrp="1"/>
          </p:cNvSpPr>
          <p:nvPr>
            <p:ph sz="half" idx="2"/>
          </p:nvPr>
        </p:nvSpPr>
        <p:spPr>
          <a:xfrm>
            <a:off x="4648200" y="1481328"/>
            <a:ext cx="4038600" cy="4525963"/>
          </a:xfrm>
          <a:prstGeom prst="rect">
            <a:avLst/>
          </a:prstGeom>
        </p:spPr>
        <p:txBody>
          <a:bodyPr/>
          <a:lstStyle>
            <a:lvl1pPr>
              <a:defRPr sz="2800"/>
            </a:lvl1pPr>
            <a:lvl2pPr>
              <a:defRPr sz="2400"/>
            </a:lvl2pPr>
            <a:lvl3pPr>
              <a:defRPr sz="2000"/>
            </a:lvl3pPr>
            <a:lvl4pPr>
              <a:defRPr sz="1800"/>
            </a:lvl4pPr>
            <a:lvl5pPr>
              <a:defRPr sz="1800"/>
            </a:lvl5pPr>
            <a:extLst/>
          </a:lstStyle>
          <a:p>
            <a:pPr lvl="0" eaLnBrk="1" latinLnBrk="0" hangingPunct="1"/>
            <a:r>
              <a:rPr lang="pl-PL" smtClean="0"/>
              <a:t>Kliknij, aby edytować style wzorca tekstu</a:t>
            </a:r>
          </a:p>
          <a:p>
            <a:pPr lvl="1" eaLnBrk="1" latinLnBrk="0" hangingPunct="1"/>
            <a:r>
              <a:rPr lang="pl-PL" smtClean="0"/>
              <a:t>Drugi poziom</a:t>
            </a:r>
          </a:p>
          <a:p>
            <a:pPr lvl="2" eaLnBrk="1" latinLnBrk="0" hangingPunct="1"/>
            <a:r>
              <a:rPr lang="pl-PL" smtClean="0"/>
              <a:t>Trzeci poziom</a:t>
            </a:r>
          </a:p>
          <a:p>
            <a:pPr lvl="3" eaLnBrk="1" latinLnBrk="0" hangingPunct="1"/>
            <a:r>
              <a:rPr lang="pl-PL" smtClean="0"/>
              <a:t>Czwarty poziom</a:t>
            </a:r>
          </a:p>
          <a:p>
            <a:pPr lvl="4" eaLnBrk="1" latinLnBrk="0" hangingPunct="1"/>
            <a:r>
              <a:rPr lang="pl-PL" smtClean="0"/>
              <a:t>Piąty poziom</a:t>
            </a:r>
            <a:endParaRPr kumimoji="0" lang="en-US"/>
          </a:p>
        </p:txBody>
      </p:sp>
      <p:sp>
        <p:nvSpPr>
          <p:cNvPr id="5" name="Date Placeholder 4"/>
          <p:cNvSpPr>
            <a:spLocks noGrp="1"/>
          </p:cNvSpPr>
          <p:nvPr>
            <p:ph type="dt" sz="half" idx="10"/>
          </p:nvPr>
        </p:nvSpPr>
        <p:spPr>
          <a:xfrm>
            <a:off x="6727032" y="6407944"/>
            <a:ext cx="1920240" cy="365760"/>
          </a:xfrm>
          <a:prstGeom prst="rect">
            <a:avLst/>
          </a:prstGeom>
        </p:spPr>
        <p:txBody>
          <a:bodyPr/>
          <a:lstStyle/>
          <a:p>
            <a:fld id="{AE59DD7E-13C9-48E4-8C31-E52AD6E4B21A}" type="datetimeFigureOut">
              <a:rPr lang="en-CA" smtClean="0"/>
              <a:t>2023-06-02</a:t>
            </a:fld>
            <a:endParaRPr lang="en-CA"/>
          </a:p>
        </p:txBody>
      </p:sp>
      <p:sp>
        <p:nvSpPr>
          <p:cNvPr id="6" name="Footer Placeholder 5"/>
          <p:cNvSpPr>
            <a:spLocks noGrp="1"/>
          </p:cNvSpPr>
          <p:nvPr>
            <p:ph type="ftr" sz="quarter" idx="11"/>
          </p:nvPr>
        </p:nvSpPr>
        <p:spPr>
          <a:xfrm>
            <a:off x="4380072" y="6407944"/>
            <a:ext cx="2350681" cy="365125"/>
          </a:xfrm>
          <a:prstGeom prst="rect">
            <a:avLst/>
          </a:prstGeom>
        </p:spPr>
        <p:txBody>
          <a:bodyPr/>
          <a:lstStyle/>
          <a:p>
            <a:endParaRPr lang="en-CA"/>
          </a:p>
        </p:txBody>
      </p:sp>
      <p:sp>
        <p:nvSpPr>
          <p:cNvPr id="7" name="Slide Number Placeholder 6"/>
          <p:cNvSpPr>
            <a:spLocks noGrp="1"/>
          </p:cNvSpPr>
          <p:nvPr>
            <p:ph type="sldNum" sz="quarter" idx="12"/>
          </p:nvPr>
        </p:nvSpPr>
        <p:spPr/>
        <p:txBody>
          <a:bodyPr/>
          <a:lstStyle/>
          <a:p>
            <a:fld id="{D947C6F8-7792-4EE3-B82D-723D2F5133E5}" type="slidenum">
              <a:rPr lang="en-CA" smtClean="0"/>
              <a:t>‹#›</a:t>
            </a:fld>
            <a:endParaRPr lang="en-CA"/>
          </a:p>
        </p:txBody>
      </p:sp>
      <p:sp>
        <p:nvSpPr>
          <p:cNvPr id="8" name="Title 7"/>
          <p:cNvSpPr>
            <a:spLocks noGrp="1"/>
          </p:cNvSpPr>
          <p:nvPr>
            <p:ph type="title"/>
          </p:nvPr>
        </p:nvSpPr>
        <p:spPr>
          <a:xfrm>
            <a:off x="2339752" y="548680"/>
            <a:ext cx="6347048" cy="1143000"/>
          </a:xfrm>
          <a:prstGeom prst="rect">
            <a:avLst/>
          </a:prstGeom>
        </p:spPr>
        <p:txBody>
          <a:bodyPr rtlCol="0"/>
          <a:lstStyle/>
          <a:p>
            <a:r>
              <a:rPr kumimoji="0" lang="pl-PL" smtClean="0"/>
              <a:t>Kliknij, aby edytować styl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Porównanie">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a:prstGeom prst="rect">
            <a:avLst/>
          </a:prstGeom>
        </p:spPr>
        <p:txBody>
          <a:bodyPr anchor="ctr"/>
          <a:lstStyle>
            <a:lvl1pPr>
              <a:defRPr/>
            </a:lvl1pPr>
            <a:extLst/>
          </a:lstStyle>
          <a:p>
            <a:r>
              <a:rPr kumimoji="0" lang="pl-PL" smtClean="0"/>
              <a:t>Kliknij, aby edytować styl</a:t>
            </a:r>
            <a:endParaRPr kumimoji="0" lang="en-US"/>
          </a:p>
        </p:txBody>
      </p:sp>
      <p:sp>
        <p:nvSpPr>
          <p:cNvPr id="3" name="Text Placeholder 2"/>
          <p:cNvSpPr>
            <a:spLocks noGrp="1"/>
          </p:cNvSpPr>
          <p:nvPr>
            <p:ph type="body" idx="1"/>
          </p:nvPr>
        </p:nvSpPr>
        <p:spPr>
          <a:xfrm>
            <a:off x="457200" y="5410200"/>
            <a:ext cx="4040188" cy="762000"/>
          </a:xfrm>
          <a:prstGeom prst="rect">
            <a:avLst/>
          </a:prstGeo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pl-PL" smtClean="0"/>
              <a:t>Kliknij, aby edytować style wzorca tekstu</a:t>
            </a:r>
          </a:p>
        </p:txBody>
      </p:sp>
      <p:sp>
        <p:nvSpPr>
          <p:cNvPr id="4" name="Text Placeholder 3"/>
          <p:cNvSpPr>
            <a:spLocks noGrp="1"/>
          </p:cNvSpPr>
          <p:nvPr>
            <p:ph type="body" sz="half" idx="3"/>
          </p:nvPr>
        </p:nvSpPr>
        <p:spPr>
          <a:xfrm>
            <a:off x="4645026" y="5410200"/>
            <a:ext cx="4041775" cy="762000"/>
          </a:xfrm>
          <a:prstGeom prst="rect">
            <a:avLst/>
          </a:prstGeo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pl-PL" smtClean="0"/>
              <a:t>Kliknij, aby edytować style wzorca tekstu</a:t>
            </a:r>
          </a:p>
        </p:txBody>
      </p:sp>
      <p:sp>
        <p:nvSpPr>
          <p:cNvPr id="5" name="Content Placeholder 4"/>
          <p:cNvSpPr>
            <a:spLocks noGrp="1"/>
          </p:cNvSpPr>
          <p:nvPr>
            <p:ph sz="quarter" idx="2"/>
          </p:nvPr>
        </p:nvSpPr>
        <p:spPr>
          <a:xfrm>
            <a:off x="457200" y="1444294"/>
            <a:ext cx="4040188" cy="3941763"/>
          </a:xfrm>
          <a:prstGeom prst="rect">
            <a:avLst/>
          </a:prstGeo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pl-PL" smtClean="0"/>
              <a:t>Kliknij, aby edytować style wzorca tekstu</a:t>
            </a:r>
          </a:p>
          <a:p>
            <a:pPr lvl="1" eaLnBrk="1" latinLnBrk="0" hangingPunct="1"/>
            <a:r>
              <a:rPr lang="pl-PL" smtClean="0"/>
              <a:t>Drugi poziom</a:t>
            </a:r>
          </a:p>
          <a:p>
            <a:pPr lvl="2" eaLnBrk="1" latinLnBrk="0" hangingPunct="1"/>
            <a:r>
              <a:rPr lang="pl-PL" smtClean="0"/>
              <a:t>Trzeci poziom</a:t>
            </a:r>
          </a:p>
          <a:p>
            <a:pPr lvl="3" eaLnBrk="1" latinLnBrk="0" hangingPunct="1"/>
            <a:r>
              <a:rPr lang="pl-PL" smtClean="0"/>
              <a:t>Czwarty poziom</a:t>
            </a:r>
          </a:p>
          <a:p>
            <a:pPr lvl="4" eaLnBrk="1" latinLnBrk="0" hangingPunct="1"/>
            <a:r>
              <a:rPr lang="pl-PL" smtClean="0"/>
              <a:t>Piąty poziom</a:t>
            </a:r>
            <a:endParaRPr kumimoji="0" lang="en-US"/>
          </a:p>
        </p:txBody>
      </p:sp>
      <p:sp>
        <p:nvSpPr>
          <p:cNvPr id="6" name="Content Placeholder 5"/>
          <p:cNvSpPr>
            <a:spLocks noGrp="1"/>
          </p:cNvSpPr>
          <p:nvPr>
            <p:ph sz="quarter" idx="4"/>
          </p:nvPr>
        </p:nvSpPr>
        <p:spPr>
          <a:xfrm>
            <a:off x="4645025" y="1444294"/>
            <a:ext cx="4041775" cy="3941763"/>
          </a:xfrm>
          <a:prstGeom prst="rect">
            <a:avLst/>
          </a:prstGeo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pl-PL" smtClean="0"/>
              <a:t>Kliknij, aby edytować style wzorca tekstu</a:t>
            </a:r>
          </a:p>
          <a:p>
            <a:pPr lvl="1" eaLnBrk="1" latinLnBrk="0" hangingPunct="1"/>
            <a:r>
              <a:rPr lang="pl-PL" smtClean="0"/>
              <a:t>Drugi poziom</a:t>
            </a:r>
          </a:p>
          <a:p>
            <a:pPr lvl="2" eaLnBrk="1" latinLnBrk="0" hangingPunct="1"/>
            <a:r>
              <a:rPr lang="pl-PL" smtClean="0"/>
              <a:t>Trzeci poziom</a:t>
            </a:r>
          </a:p>
          <a:p>
            <a:pPr lvl="3" eaLnBrk="1" latinLnBrk="0" hangingPunct="1"/>
            <a:r>
              <a:rPr lang="pl-PL" smtClean="0"/>
              <a:t>Czwarty poziom</a:t>
            </a:r>
          </a:p>
          <a:p>
            <a:pPr lvl="4" eaLnBrk="1" latinLnBrk="0" hangingPunct="1"/>
            <a:r>
              <a:rPr lang="pl-PL" smtClean="0"/>
              <a:t>Piąty poziom</a:t>
            </a:r>
            <a:endParaRPr kumimoji="0" lang="en-US"/>
          </a:p>
        </p:txBody>
      </p:sp>
      <p:sp>
        <p:nvSpPr>
          <p:cNvPr id="7" name="Date Placeholder 6"/>
          <p:cNvSpPr>
            <a:spLocks noGrp="1"/>
          </p:cNvSpPr>
          <p:nvPr>
            <p:ph type="dt" sz="half" idx="10"/>
          </p:nvPr>
        </p:nvSpPr>
        <p:spPr>
          <a:xfrm>
            <a:off x="6727032" y="6407944"/>
            <a:ext cx="1920240" cy="365760"/>
          </a:xfrm>
          <a:prstGeom prst="rect">
            <a:avLst/>
          </a:prstGeom>
        </p:spPr>
        <p:txBody>
          <a:bodyPr/>
          <a:lstStyle/>
          <a:p>
            <a:fld id="{AE59DD7E-13C9-48E4-8C31-E52AD6E4B21A}" type="datetimeFigureOut">
              <a:rPr lang="en-CA" smtClean="0"/>
              <a:t>2023-06-02</a:t>
            </a:fld>
            <a:endParaRPr lang="en-CA"/>
          </a:p>
        </p:txBody>
      </p:sp>
      <p:sp>
        <p:nvSpPr>
          <p:cNvPr id="8" name="Footer Placeholder 7"/>
          <p:cNvSpPr>
            <a:spLocks noGrp="1"/>
          </p:cNvSpPr>
          <p:nvPr>
            <p:ph type="ftr" sz="quarter" idx="11"/>
          </p:nvPr>
        </p:nvSpPr>
        <p:spPr>
          <a:xfrm>
            <a:off x="4380072" y="6407944"/>
            <a:ext cx="2350681" cy="365125"/>
          </a:xfrm>
          <a:prstGeom prst="rect">
            <a:avLst/>
          </a:prstGeom>
        </p:spPr>
        <p:txBody>
          <a:bodyPr/>
          <a:lstStyle/>
          <a:p>
            <a:endParaRPr lang="en-CA"/>
          </a:p>
        </p:txBody>
      </p:sp>
      <p:sp>
        <p:nvSpPr>
          <p:cNvPr id="9" name="Slide Number Placeholder 8"/>
          <p:cNvSpPr>
            <a:spLocks noGrp="1"/>
          </p:cNvSpPr>
          <p:nvPr>
            <p:ph type="sldNum" sz="quarter" idx="12"/>
          </p:nvPr>
        </p:nvSpPr>
        <p:spPr/>
        <p:txBody>
          <a:bodyPr/>
          <a:lstStyle/>
          <a:p>
            <a:fld id="{D947C6F8-7792-4EE3-B82D-723D2F5133E5}" type="slidenum">
              <a:rPr lang="en-CA" smtClean="0"/>
              <a:t>‹#›</a:t>
            </a:fld>
            <a:endParaRPr lang="en-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727032" y="6407944"/>
            <a:ext cx="1920240" cy="365760"/>
          </a:xfrm>
          <a:prstGeom prst="rect">
            <a:avLst/>
          </a:prstGeom>
        </p:spPr>
        <p:txBody>
          <a:bodyPr/>
          <a:lstStyle/>
          <a:p>
            <a:fld id="{AE59DD7E-13C9-48E4-8C31-E52AD6E4B21A}" type="datetimeFigureOut">
              <a:rPr lang="en-CA" smtClean="0"/>
              <a:t>2023-06-02</a:t>
            </a:fld>
            <a:endParaRPr lang="en-CA"/>
          </a:p>
        </p:txBody>
      </p:sp>
      <p:sp>
        <p:nvSpPr>
          <p:cNvPr id="4" name="Footer Placeholder 3"/>
          <p:cNvSpPr>
            <a:spLocks noGrp="1"/>
          </p:cNvSpPr>
          <p:nvPr>
            <p:ph type="ftr" sz="quarter" idx="11"/>
          </p:nvPr>
        </p:nvSpPr>
        <p:spPr>
          <a:xfrm>
            <a:off x="4380072" y="6407944"/>
            <a:ext cx="2350681" cy="365125"/>
          </a:xfrm>
          <a:prstGeom prst="rect">
            <a:avLst/>
          </a:prstGeom>
        </p:spPr>
        <p:txBody>
          <a:bodyPr/>
          <a:lstStyle/>
          <a:p>
            <a:endParaRPr lang="en-CA"/>
          </a:p>
        </p:txBody>
      </p:sp>
      <p:sp>
        <p:nvSpPr>
          <p:cNvPr id="5" name="Slide Number Placeholder 4"/>
          <p:cNvSpPr>
            <a:spLocks noGrp="1"/>
          </p:cNvSpPr>
          <p:nvPr>
            <p:ph type="sldNum" sz="quarter" idx="12"/>
          </p:nvPr>
        </p:nvSpPr>
        <p:spPr/>
        <p:txBody>
          <a:bodyPr/>
          <a:lstStyle/>
          <a:p>
            <a:fld id="{D947C6F8-7792-4EE3-B82D-723D2F5133E5}" type="slidenum">
              <a:rPr lang="en-CA" smtClean="0"/>
              <a:t>‹#›</a:t>
            </a:fld>
            <a:endParaRPr lang="en-CA"/>
          </a:p>
        </p:txBody>
      </p:sp>
      <p:sp>
        <p:nvSpPr>
          <p:cNvPr id="6" name="Title 5"/>
          <p:cNvSpPr>
            <a:spLocks noGrp="1"/>
          </p:cNvSpPr>
          <p:nvPr>
            <p:ph type="title"/>
          </p:nvPr>
        </p:nvSpPr>
        <p:spPr>
          <a:xfrm>
            <a:off x="2339752" y="548680"/>
            <a:ext cx="6347048" cy="1143000"/>
          </a:xfrm>
          <a:prstGeom prst="rect">
            <a:avLst/>
          </a:prstGeom>
        </p:spPr>
        <p:txBody>
          <a:bodyPr rtlCol="0"/>
          <a:lstStyle/>
          <a:p>
            <a:r>
              <a:rPr kumimoji="0" lang="pl-PL" smtClean="0"/>
              <a:t>Kliknij, aby edytować styl</a:t>
            </a:r>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727032" y="6407944"/>
            <a:ext cx="1920240" cy="365760"/>
          </a:xfrm>
          <a:prstGeom prst="rect">
            <a:avLst/>
          </a:prstGeom>
        </p:spPr>
        <p:txBody>
          <a:bodyPr/>
          <a:lstStyle/>
          <a:p>
            <a:fld id="{AE59DD7E-13C9-48E4-8C31-E52AD6E4B21A}" type="datetimeFigureOut">
              <a:rPr lang="en-CA" smtClean="0"/>
              <a:t>2023-06-02</a:t>
            </a:fld>
            <a:endParaRPr lang="en-CA"/>
          </a:p>
        </p:txBody>
      </p:sp>
      <p:sp>
        <p:nvSpPr>
          <p:cNvPr id="3" name="Footer Placeholder 2"/>
          <p:cNvSpPr>
            <a:spLocks noGrp="1"/>
          </p:cNvSpPr>
          <p:nvPr>
            <p:ph type="ftr" sz="quarter" idx="11"/>
          </p:nvPr>
        </p:nvSpPr>
        <p:spPr>
          <a:xfrm>
            <a:off x="4380072" y="6407944"/>
            <a:ext cx="2350681" cy="365125"/>
          </a:xfrm>
          <a:prstGeom prst="rect">
            <a:avLst/>
          </a:prstGeom>
        </p:spPr>
        <p:txBody>
          <a:bodyPr/>
          <a:lstStyle/>
          <a:p>
            <a:endParaRPr lang="en-CA"/>
          </a:p>
        </p:txBody>
      </p:sp>
      <p:sp>
        <p:nvSpPr>
          <p:cNvPr id="4" name="Slide Number Placeholder 3"/>
          <p:cNvSpPr>
            <a:spLocks noGrp="1"/>
          </p:cNvSpPr>
          <p:nvPr>
            <p:ph type="sldNum" sz="quarter" idx="12"/>
          </p:nvPr>
        </p:nvSpPr>
        <p:spPr/>
        <p:txBody>
          <a:bodyPr/>
          <a:lstStyle/>
          <a:p>
            <a:fld id="{D947C6F8-7792-4EE3-B82D-723D2F5133E5}" type="slidenum">
              <a:rPr lang="en-CA" smtClean="0"/>
              <a:t>‹#›</a:t>
            </a:fld>
            <a:endParaRPr lang="en-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Zawartość z podpisem">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a:prstGeom prst="rect">
            <a:avLst/>
          </a:prstGeom>
        </p:spPr>
        <p:txBody>
          <a:bodyPr vert="horz" anchor="t">
            <a:noAutofit/>
            <a:sp3d prstMaterial="softEdge">
              <a:bevelT w="0" h="0"/>
            </a:sp3d>
          </a:bodyPr>
          <a:lstStyle>
            <a:lvl1pPr algn="r">
              <a:buNone/>
              <a:defRPr sz="2500" b="0">
                <a:solidFill>
                  <a:schemeClr val="accent1"/>
                </a:solidFill>
                <a:effectLst/>
              </a:defRPr>
            </a:lvl1pPr>
            <a:extLst/>
          </a:lstStyle>
          <a:p>
            <a:r>
              <a:rPr kumimoji="0" lang="pl-PL" smtClean="0"/>
              <a:t>Kliknij, aby edytować styl</a:t>
            </a:r>
            <a:endParaRPr kumimoji="0" lang="en-US"/>
          </a:p>
        </p:txBody>
      </p:sp>
      <p:sp>
        <p:nvSpPr>
          <p:cNvPr id="3" name="Text Placeholder 2"/>
          <p:cNvSpPr>
            <a:spLocks noGrp="1"/>
          </p:cNvSpPr>
          <p:nvPr>
            <p:ph type="body" idx="2"/>
          </p:nvPr>
        </p:nvSpPr>
        <p:spPr>
          <a:xfrm>
            <a:off x="4419600" y="5355102"/>
            <a:ext cx="3974592" cy="914400"/>
          </a:xfrm>
          <a:prstGeom prst="rect">
            <a:avLst/>
          </a:prstGeo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pl-PL" smtClean="0"/>
              <a:t>Kliknij, aby edytować style wzorca tekstu</a:t>
            </a:r>
          </a:p>
        </p:txBody>
      </p:sp>
      <p:sp>
        <p:nvSpPr>
          <p:cNvPr id="4" name="Content Placeholder 3"/>
          <p:cNvSpPr>
            <a:spLocks noGrp="1"/>
          </p:cNvSpPr>
          <p:nvPr>
            <p:ph sz="half" idx="1"/>
          </p:nvPr>
        </p:nvSpPr>
        <p:spPr>
          <a:xfrm>
            <a:off x="914400" y="274320"/>
            <a:ext cx="7479792" cy="4572000"/>
          </a:xfrm>
          <a:prstGeom prst="rect">
            <a:avLst/>
          </a:prstGeom>
        </p:spPr>
        <p:txBody>
          <a:bodyPr/>
          <a:lstStyle>
            <a:lvl1pPr>
              <a:defRPr sz="3200"/>
            </a:lvl1pPr>
            <a:lvl2pPr>
              <a:defRPr sz="2800"/>
            </a:lvl2pPr>
            <a:lvl3pPr>
              <a:defRPr sz="2400"/>
            </a:lvl3pPr>
            <a:lvl4pPr>
              <a:defRPr sz="2000"/>
            </a:lvl4pPr>
            <a:lvl5pPr>
              <a:defRPr sz="2000"/>
            </a:lvl5pPr>
            <a:extLst/>
          </a:lstStyle>
          <a:p>
            <a:pPr lvl="0" eaLnBrk="1" latinLnBrk="0" hangingPunct="1"/>
            <a:r>
              <a:rPr lang="pl-PL" smtClean="0"/>
              <a:t>Kliknij, aby edytować style wzorca tekstu</a:t>
            </a:r>
          </a:p>
          <a:p>
            <a:pPr lvl="1" eaLnBrk="1" latinLnBrk="0" hangingPunct="1"/>
            <a:r>
              <a:rPr lang="pl-PL" smtClean="0"/>
              <a:t>Drugi poziom</a:t>
            </a:r>
          </a:p>
          <a:p>
            <a:pPr lvl="2" eaLnBrk="1" latinLnBrk="0" hangingPunct="1"/>
            <a:r>
              <a:rPr lang="pl-PL" smtClean="0"/>
              <a:t>Trzeci poziom</a:t>
            </a:r>
          </a:p>
          <a:p>
            <a:pPr lvl="3" eaLnBrk="1" latinLnBrk="0" hangingPunct="1"/>
            <a:r>
              <a:rPr lang="pl-PL" smtClean="0"/>
              <a:t>Czwarty poziom</a:t>
            </a:r>
          </a:p>
          <a:p>
            <a:pPr lvl="4" eaLnBrk="1" latinLnBrk="0" hangingPunct="1"/>
            <a:r>
              <a:rPr lang="pl-PL" smtClean="0"/>
              <a:t>Piąty poziom</a:t>
            </a:r>
            <a:endParaRPr kumimoji="0" lang="en-US"/>
          </a:p>
        </p:txBody>
      </p:sp>
      <p:sp>
        <p:nvSpPr>
          <p:cNvPr id="5" name="Date Placeholder 4"/>
          <p:cNvSpPr>
            <a:spLocks noGrp="1"/>
          </p:cNvSpPr>
          <p:nvPr>
            <p:ph type="dt" sz="half" idx="10"/>
          </p:nvPr>
        </p:nvSpPr>
        <p:spPr>
          <a:xfrm>
            <a:off x="6727032" y="6407944"/>
            <a:ext cx="1920240" cy="365760"/>
          </a:xfrm>
          <a:prstGeom prst="rect">
            <a:avLst/>
          </a:prstGeom>
        </p:spPr>
        <p:txBody>
          <a:bodyPr/>
          <a:lstStyle/>
          <a:p>
            <a:fld id="{AE59DD7E-13C9-48E4-8C31-E52AD6E4B21A}" type="datetimeFigureOut">
              <a:rPr lang="en-CA" smtClean="0"/>
              <a:t>2023-06-02</a:t>
            </a:fld>
            <a:endParaRPr lang="en-CA"/>
          </a:p>
        </p:txBody>
      </p:sp>
      <p:sp>
        <p:nvSpPr>
          <p:cNvPr id="6" name="Footer Placeholder 5"/>
          <p:cNvSpPr>
            <a:spLocks noGrp="1"/>
          </p:cNvSpPr>
          <p:nvPr>
            <p:ph type="ftr" sz="quarter" idx="11"/>
          </p:nvPr>
        </p:nvSpPr>
        <p:spPr>
          <a:xfrm>
            <a:off x="4380072" y="6407944"/>
            <a:ext cx="2350681" cy="365125"/>
          </a:xfrm>
          <a:prstGeom prst="rect">
            <a:avLst/>
          </a:prstGeom>
        </p:spPr>
        <p:txBody>
          <a:bodyPr/>
          <a:lstStyle/>
          <a:p>
            <a:endParaRPr lang="en-CA"/>
          </a:p>
        </p:txBody>
      </p:sp>
      <p:sp>
        <p:nvSpPr>
          <p:cNvPr id="7" name="Slide Number Placeholder 6"/>
          <p:cNvSpPr>
            <a:spLocks noGrp="1"/>
          </p:cNvSpPr>
          <p:nvPr>
            <p:ph type="sldNum" sz="quarter" idx="12"/>
          </p:nvPr>
        </p:nvSpPr>
        <p:spPr/>
        <p:txBody>
          <a:bodyPr/>
          <a:lstStyle/>
          <a:p>
            <a:fld id="{D947C6F8-7792-4EE3-B82D-723D2F5133E5}" type="slidenum">
              <a:rPr lang="en-CA" smtClean="0"/>
              <a:t>‹#›</a:t>
            </a:fld>
            <a:endParaRPr lang="en-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Obraz z podpisem">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prstGeom prst="rect">
            <a:avLst/>
          </a:prstGeo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pl-PL" smtClean="0"/>
              <a:t>Kliknij, aby edytować style wzorca tekstu</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pl-PL" smtClean="0"/>
              <a:t>Kliknij ikonę, aby dodać obraz</a:t>
            </a:r>
            <a:endParaRPr kumimoji="0" lang="en-US" dirty="0"/>
          </a:p>
        </p:txBody>
      </p:sp>
      <p:sp>
        <p:nvSpPr>
          <p:cNvPr id="5" name="Date Placeholder 4"/>
          <p:cNvSpPr>
            <a:spLocks noGrp="1"/>
          </p:cNvSpPr>
          <p:nvPr>
            <p:ph type="dt" sz="half" idx="10"/>
          </p:nvPr>
        </p:nvSpPr>
        <p:spPr>
          <a:xfrm>
            <a:off x="6727032" y="6407944"/>
            <a:ext cx="1920240" cy="365760"/>
          </a:xfrm>
          <a:prstGeom prst="rect">
            <a:avLst/>
          </a:prstGeom>
        </p:spPr>
        <p:txBody>
          <a:bodyPr/>
          <a:lstStyle>
            <a:lvl1pPr>
              <a:defRPr>
                <a:solidFill>
                  <a:schemeClr val="tx1"/>
                </a:solidFill>
              </a:defRPr>
            </a:lvl1pPr>
            <a:extLst/>
          </a:lstStyle>
          <a:p>
            <a:fld id="{AE59DD7E-13C9-48E4-8C31-E52AD6E4B21A}" type="datetimeFigureOut">
              <a:rPr lang="en-CA" smtClean="0"/>
              <a:t>2023-06-02</a:t>
            </a:fld>
            <a:endParaRPr lang="en-CA"/>
          </a:p>
        </p:txBody>
      </p:sp>
      <p:sp>
        <p:nvSpPr>
          <p:cNvPr id="6" name="Footer Placeholder 5"/>
          <p:cNvSpPr>
            <a:spLocks noGrp="1"/>
          </p:cNvSpPr>
          <p:nvPr>
            <p:ph type="ftr" sz="quarter" idx="11"/>
          </p:nvPr>
        </p:nvSpPr>
        <p:spPr>
          <a:xfrm>
            <a:off x="4380072" y="6407944"/>
            <a:ext cx="2350681" cy="365125"/>
          </a:xfrm>
          <a:prstGeom prst="rect">
            <a:avLst/>
          </a:prstGeom>
        </p:spPr>
        <p:txBody>
          <a:bodyPr/>
          <a:lstStyle>
            <a:lvl1pPr>
              <a:defRPr>
                <a:solidFill>
                  <a:schemeClr val="tx1"/>
                </a:solidFill>
              </a:defRPr>
            </a:lvl1pPr>
            <a:extLst/>
          </a:lstStyle>
          <a:p>
            <a:endParaRPr lang="en-CA"/>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D947C6F8-7792-4EE3-B82D-723D2F5133E5}" type="slidenum">
              <a:rPr lang="en-CA" smtClean="0"/>
              <a:t>‹#›</a:t>
            </a:fld>
            <a:endParaRPr lang="en-CA"/>
          </a:p>
        </p:txBody>
      </p:sp>
      <p:sp>
        <p:nvSpPr>
          <p:cNvPr id="2" name="Title 1"/>
          <p:cNvSpPr>
            <a:spLocks noGrp="1"/>
          </p:cNvSpPr>
          <p:nvPr>
            <p:ph type="title"/>
          </p:nvPr>
        </p:nvSpPr>
        <p:spPr>
          <a:xfrm>
            <a:off x="228600" y="4865122"/>
            <a:ext cx="8075432" cy="562672"/>
          </a:xfrm>
          <a:prstGeom prst="rect">
            <a:avLst/>
          </a:prstGeo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pl-PL" smtClean="0"/>
              <a:t>Kliknij, aby edytować styl</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D947C6F8-7792-4EE3-B82D-723D2F5133E5}" type="slidenum">
              <a:rPr lang="en-CA" smtClean="0"/>
              <a:t>‹#›</a:t>
            </a:fld>
            <a:endParaRPr lang="en-CA"/>
          </a:p>
        </p:txBody>
      </p:sp>
      <p:grpSp>
        <p:nvGrpSpPr>
          <p:cNvPr id="11" name="Group 10"/>
          <p:cNvGrpSpPr/>
          <p:nvPr userDrawn="1"/>
        </p:nvGrpSpPr>
        <p:grpSpPr>
          <a:xfrm rot="5400000">
            <a:off x="-2559164" y="2423260"/>
            <a:ext cx="6957392" cy="1912088"/>
            <a:chOff x="-136343" y="4832896"/>
            <a:chExt cx="9280344" cy="2032192"/>
          </a:xfrm>
        </p:grpSpPr>
        <p:sp>
          <p:nvSpPr>
            <p:cNvPr id="16" name="Freeform 15"/>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Freeform 16"/>
            <p:cNvSpPr>
              <a:spLocks/>
            </p:cNvSpPr>
            <p:nvPr/>
          </p:nvSpPr>
          <p:spPr bwMode="auto">
            <a:xfrm>
              <a:off x="-136343" y="4875281"/>
              <a:ext cx="9280344" cy="918372"/>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EE2D24"/>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solidFill>
                  <a:srgbClr val="FF0000"/>
                </a:solidFill>
              </a:endParaRPr>
            </a:p>
          </p:txBody>
        </p:sp>
        <p:sp>
          <p:nvSpPr>
            <p:cNvPr id="19" name="Freeform 18"/>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20" name="Straight Connector 19"/>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E4863E-1FA8-47CF-B317-F73A61D5E8EC}" type="datetimeFigureOut">
              <a:rPr lang="en-CA" smtClean="0"/>
              <a:t>2023-06-02</a:t>
            </a:fld>
            <a:endParaRPr lang="en-CA"/>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AD195C-F845-45AF-AD00-878158CDE973}" type="slidenum">
              <a:rPr lang="en-CA" smtClean="0"/>
              <a:t>‹#›</a:t>
            </a:fld>
            <a:endParaRPr lang="en-CA"/>
          </a:p>
        </p:txBody>
      </p:sp>
    </p:spTree>
    <p:extLst>
      <p:ext uri="{BB962C8B-B14F-4D97-AF65-F5344CB8AC3E}">
        <p14:creationId xmlns:p14="http://schemas.microsoft.com/office/powerpoint/2010/main" val="412299739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E24187-F6EE-4DAB-8D70-FDB32CED81CB}" type="datetimeFigureOut">
              <a:rPr lang="en-CA" smtClean="0"/>
              <a:t>2023-06-02</a:t>
            </a:fld>
            <a:endParaRPr lang="en-CA"/>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568B82-A5BA-4004-B505-86CA85562B03}" type="slidenum">
              <a:rPr lang="en-CA" smtClean="0"/>
              <a:t>‹#›</a:t>
            </a:fld>
            <a:endParaRPr lang="en-CA"/>
          </a:p>
        </p:txBody>
      </p:sp>
    </p:spTree>
    <p:extLst>
      <p:ext uri="{BB962C8B-B14F-4D97-AF65-F5344CB8AC3E}">
        <p14:creationId xmlns:p14="http://schemas.microsoft.com/office/powerpoint/2010/main" val="15109989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0.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CA" dirty="0"/>
          </a:p>
          <a:p>
            <a:endParaRPr lang="en-CA" dirty="0"/>
          </a:p>
          <a:p>
            <a:endParaRPr lang="en-CA" dirty="0"/>
          </a:p>
          <a:p>
            <a:endParaRPr lang="en-CA" dirty="0"/>
          </a:p>
          <a:p>
            <a:pPr marL="109728" indent="0">
              <a:buNone/>
            </a:pPr>
            <a:r>
              <a:rPr lang="pl-PL" sz="1600" u="sng" dirty="0" smtClean="0"/>
              <a:t>Piotr Fiborek</a:t>
            </a:r>
            <a:r>
              <a:rPr lang="pl-PL" sz="1600" dirty="0" smtClean="0"/>
              <a:t>, Paweł Kudela</a:t>
            </a:r>
          </a:p>
          <a:p>
            <a:pPr marL="109728" indent="0">
              <a:buNone/>
            </a:pPr>
            <a:endParaRPr lang="pl-PL" sz="1600" dirty="0"/>
          </a:p>
          <a:p>
            <a:pPr marL="109728" indent="0">
              <a:buNone/>
            </a:pPr>
            <a:r>
              <a:rPr lang="en-US" sz="1600" dirty="0" smtClean="0"/>
              <a:t>Institute of Fluid Flow Machinery,</a:t>
            </a:r>
          </a:p>
          <a:p>
            <a:pPr marL="109728" indent="0">
              <a:buNone/>
            </a:pPr>
            <a:r>
              <a:rPr lang="en-US" sz="1600" dirty="0" smtClean="0"/>
              <a:t>Polish</a:t>
            </a:r>
            <a:r>
              <a:rPr lang="pl-PL" sz="1600" dirty="0"/>
              <a:t> </a:t>
            </a:r>
            <a:r>
              <a:rPr lang="en-US" sz="1600" dirty="0" smtClean="0"/>
              <a:t>Academy</a:t>
            </a:r>
            <a:r>
              <a:rPr lang="pl-PL" sz="1600" dirty="0" smtClean="0"/>
              <a:t> of Science</a:t>
            </a:r>
            <a:r>
              <a:rPr lang="en-US" sz="1600" dirty="0" smtClean="0"/>
              <a:t> </a:t>
            </a:r>
          </a:p>
          <a:p>
            <a:endParaRPr lang="pl-PL" sz="1600" dirty="0"/>
          </a:p>
          <a:p>
            <a:endParaRPr lang="en-CA" sz="1600" dirty="0"/>
          </a:p>
          <a:p>
            <a:endParaRPr lang="en-CA" dirty="0"/>
          </a:p>
          <a:p>
            <a:endParaRPr lang="en-CA" dirty="0"/>
          </a:p>
          <a:p>
            <a:endParaRPr lang="en-CA" dirty="0"/>
          </a:p>
          <a:p>
            <a:endParaRPr lang="en-CA" dirty="0"/>
          </a:p>
          <a:p>
            <a:endParaRPr lang="en-CA" dirty="0"/>
          </a:p>
          <a:p>
            <a:pPr marL="109728" indent="0">
              <a:buNone/>
            </a:pPr>
            <a:endParaRPr lang="en-CA" dirty="0"/>
          </a:p>
        </p:txBody>
      </p:sp>
      <p:sp>
        <p:nvSpPr>
          <p:cNvPr id="6" name="Title 5">
            <a:extLst>
              <a:ext uri="{FF2B5EF4-FFF2-40B4-BE49-F238E27FC236}">
                <a16:creationId xmlns:a16="http://schemas.microsoft.com/office/drawing/2014/main" xmlns="" id="{CB48E028-FC87-8202-E5F8-17810F0DD754}"/>
              </a:ext>
            </a:extLst>
          </p:cNvPr>
          <p:cNvSpPr>
            <a:spLocks noGrp="1"/>
          </p:cNvSpPr>
          <p:nvPr>
            <p:ph type="title"/>
          </p:nvPr>
        </p:nvSpPr>
        <p:spPr/>
        <p:txBody>
          <a:bodyPr/>
          <a:lstStyle/>
          <a:p>
            <a:r>
              <a:rPr lang="en-US" sz="3200" b="0" dirty="0">
                <a:effectLst/>
              </a:rPr>
              <a:t>Model-assisted </a:t>
            </a:r>
            <a:r>
              <a:rPr lang="en-US" sz="3200" b="0" dirty="0" smtClean="0">
                <a:effectLst/>
              </a:rPr>
              <a:t>Method </a:t>
            </a:r>
            <a:r>
              <a:rPr lang="en-US" sz="3200" b="0" dirty="0">
                <a:effectLst/>
              </a:rPr>
              <a:t>for </a:t>
            </a:r>
            <a:r>
              <a:rPr lang="en-US" sz="3200" b="0" dirty="0" smtClean="0">
                <a:effectLst/>
              </a:rPr>
              <a:t>Damage</a:t>
            </a:r>
            <a:r>
              <a:rPr lang="pl-PL" sz="3200" b="0" dirty="0" smtClean="0">
                <a:effectLst/>
              </a:rPr>
              <a:t> </a:t>
            </a:r>
            <a:r>
              <a:rPr lang="en-US" sz="3200" b="0" dirty="0" smtClean="0">
                <a:effectLst/>
              </a:rPr>
              <a:t>Severity</a:t>
            </a:r>
            <a:r>
              <a:rPr lang="pl-PL" sz="3200" b="0" dirty="0" smtClean="0">
                <a:effectLst/>
              </a:rPr>
              <a:t> </a:t>
            </a:r>
            <a:r>
              <a:rPr lang="en-US" sz="3200" b="0" dirty="0" smtClean="0">
                <a:effectLst/>
              </a:rPr>
              <a:t>Assessment </a:t>
            </a:r>
            <a:r>
              <a:rPr lang="en-US" sz="3200" b="0" dirty="0">
                <a:effectLst/>
              </a:rPr>
              <a:t>in </a:t>
            </a:r>
            <a:r>
              <a:rPr lang="en-US" sz="3200" b="0" dirty="0" smtClean="0">
                <a:effectLst/>
              </a:rPr>
              <a:t>Honeycomb Sandwich Panel</a:t>
            </a:r>
            <a:endParaRPr lang="en-CA" sz="3200" dirty="0"/>
          </a:p>
        </p:txBody>
      </p:sp>
      <p:pic>
        <p:nvPicPr>
          <p:cNvPr id="8" name="Picture 7" descr="A picture containing text, clipart&#10;&#10;Description automatically generated">
            <a:extLst>
              <a:ext uri="{FF2B5EF4-FFF2-40B4-BE49-F238E27FC236}">
                <a16:creationId xmlns:a16="http://schemas.microsoft.com/office/drawing/2014/main" xmlns="" id="{46F3E34F-AB00-E90F-9DEE-8D8777AD82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8304" y="6378833"/>
            <a:ext cx="1835696" cy="477544"/>
          </a:xfrm>
          <a:prstGeom prst="rect">
            <a:avLst/>
          </a:prstGeom>
        </p:spPr>
      </p:pic>
      <p:pic>
        <p:nvPicPr>
          <p:cNvPr id="9" name="Picture 2" descr="T:\Logos\CINDE logo NEW.bmp">
            <a:extLst>
              <a:ext uri="{FF2B5EF4-FFF2-40B4-BE49-F238E27FC236}">
                <a16:creationId xmlns:a16="http://schemas.microsoft.com/office/drawing/2014/main" xmlns="" id="{D5EBAFC8-BE35-76A0-6D9B-C0B365FCE4C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65356" y="0"/>
            <a:ext cx="1178644" cy="515266"/>
          </a:xfrm>
          <a:prstGeom prst="rect">
            <a:avLst/>
          </a:prstGeom>
          <a:noFill/>
          <a:extLst>
            <a:ext uri="{909E8E84-426E-40DD-AFC4-6F175D3DCCD1}">
              <a14:hiddenFill xmlns:a14="http://schemas.microsoft.com/office/drawing/2010/main">
                <a:solidFill>
                  <a:srgbClr val="FFFFFF"/>
                </a:solidFill>
              </a14:hiddenFill>
            </a:ext>
          </a:extLst>
        </p:spPr>
      </p:pic>
      <p:pic>
        <p:nvPicPr>
          <p:cNvPr id="3" name="Obraz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76080" y="3933056"/>
            <a:ext cx="2464448" cy="530099"/>
          </a:xfrm>
          <a:prstGeom prst="rect">
            <a:avLst/>
          </a:prstGeom>
        </p:spPr>
      </p:pic>
    </p:spTree>
    <p:extLst>
      <p:ext uri="{BB962C8B-B14F-4D97-AF65-F5344CB8AC3E}">
        <p14:creationId xmlns:p14="http://schemas.microsoft.com/office/powerpoint/2010/main" val="21688368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lstStyle/>
              <a:p>
                <a:endParaRPr lang="en-CA" dirty="0" smtClean="0"/>
              </a:p>
              <a:p>
                <a:r>
                  <a:rPr lang="en-US" sz="1600" dirty="0" smtClean="0"/>
                  <a:t>Division of the domain into non-overlapping finite element</a:t>
                </a:r>
                <a:r>
                  <a:rPr lang="pl-PL" sz="1600" dirty="0" smtClean="0"/>
                  <a:t>s</a:t>
                </a:r>
                <a:endParaRPr lang="en-US" sz="1600" dirty="0" smtClean="0"/>
              </a:p>
              <a:p>
                <a:r>
                  <a:rPr lang="en-US" sz="1600" dirty="0" smtClean="0"/>
                  <a:t>Nodes </a:t>
                </a:r>
                <a:r>
                  <a:rPr lang="en-US" sz="1600" dirty="0"/>
                  <a:t>distribution - endpoints of the element and roots of the first derivative of Legendre polynomial </a:t>
                </a:r>
                <a14:m>
                  <m:oMath xmlns:m="http://schemas.openxmlformats.org/officeDocument/2006/math">
                    <m:r>
                      <a:rPr lang="en-US" sz="1600" i="1">
                        <a:latin typeface="Cambria Math" panose="02040503050406030204" pitchFamily="18" charset="0"/>
                        <a:ea typeface="Cambria Math" panose="02040503050406030204" pitchFamily="18" charset="0"/>
                      </a:rPr>
                      <m:t>℘</m:t>
                    </m:r>
                  </m:oMath>
                </a14:m>
                <a:r>
                  <a:rPr lang="en-US" sz="1600" dirty="0" smtClean="0"/>
                  <a:t> </a:t>
                </a:r>
                <a:r>
                  <a:rPr lang="en-US" sz="1600" dirty="0"/>
                  <a:t>of degree </a:t>
                </a:r>
                <a14:m>
                  <m:oMath xmlns:m="http://schemas.openxmlformats.org/officeDocument/2006/math">
                    <m:r>
                      <a:rPr lang="en-US" sz="1600" i="1">
                        <a:latin typeface="Cambria Math" panose="02040503050406030204" pitchFamily="18" charset="0"/>
                        <a:ea typeface="Cambria Math" panose="02040503050406030204" pitchFamily="18" charset="0"/>
                      </a:rPr>
                      <m:t>𝑝</m:t>
                    </m:r>
                    <m:r>
                      <a:rPr lang="en-US" sz="1600" i="1">
                        <a:latin typeface="Cambria Math" panose="02040503050406030204" pitchFamily="18" charset="0"/>
                        <a:ea typeface="Cambria Math" panose="02040503050406030204" pitchFamily="18" charset="0"/>
                      </a:rPr>
                      <m:t> </m:t>
                    </m:r>
                  </m:oMath>
                </a14:m>
                <a:r>
                  <a:rPr lang="en-US" sz="1600" dirty="0" smtClean="0"/>
                  <a:t>:</a:t>
                </a:r>
              </a:p>
              <a:p>
                <a:pPr marL="109728" indent="0" algn="ctr">
                  <a:lnSpc>
                    <a:spcPct val="150000"/>
                  </a:lnSpc>
                  <a:buNone/>
                </a:pPr>
                <a14:m>
                  <m:oMath xmlns:m="http://schemas.openxmlformats.org/officeDocument/2006/math">
                    <m:d>
                      <m:dPr>
                        <m:ctrlPr>
                          <a:rPr lang="pl-PL" sz="1600" i="1" smtClean="0">
                            <a:latin typeface="Cambria Math" panose="02040503050406030204" pitchFamily="18" charset="0"/>
                          </a:rPr>
                        </m:ctrlPr>
                      </m:dPr>
                      <m:e>
                        <m:r>
                          <a:rPr lang="pl-PL" sz="1600" b="0" i="1" smtClean="0">
                            <a:latin typeface="Cambria Math" panose="02040503050406030204" pitchFamily="18" charset="0"/>
                          </a:rPr>
                          <m:t>1−</m:t>
                        </m:r>
                        <m:sSup>
                          <m:sSupPr>
                            <m:ctrlPr>
                              <a:rPr lang="pl-PL" sz="1600" b="0" i="1" smtClean="0">
                                <a:latin typeface="Cambria Math" panose="02040503050406030204" pitchFamily="18" charset="0"/>
                                <a:ea typeface="Cambria Math" panose="02040503050406030204" pitchFamily="18" charset="0"/>
                              </a:rPr>
                            </m:ctrlPr>
                          </m:sSupPr>
                          <m:e>
                            <m:r>
                              <a:rPr lang="pl-PL" sz="1600" i="1">
                                <a:latin typeface="Cambria Math" panose="02040503050406030204" pitchFamily="18" charset="0"/>
                                <a:ea typeface="Cambria Math" panose="02040503050406030204" pitchFamily="18" charset="0"/>
                              </a:rPr>
                              <m:t>𝜉</m:t>
                            </m:r>
                          </m:e>
                          <m:sup>
                            <m:r>
                              <a:rPr lang="pl-PL" sz="1600" b="0" i="1" smtClean="0">
                                <a:latin typeface="Cambria Math" panose="02040503050406030204" pitchFamily="18" charset="0"/>
                                <a:ea typeface="Cambria Math" panose="02040503050406030204" pitchFamily="18" charset="0"/>
                              </a:rPr>
                              <m:t>2</m:t>
                            </m:r>
                          </m:sup>
                        </m:sSup>
                      </m:e>
                    </m:d>
                    <m:sSubSup>
                      <m:sSubSupPr>
                        <m:ctrlPr>
                          <a:rPr lang="pl-PL" sz="1600" i="1" smtClean="0">
                            <a:latin typeface="Cambria Math" panose="02040503050406030204" pitchFamily="18" charset="0"/>
                            <a:ea typeface="Cambria Math" panose="02040503050406030204" pitchFamily="18" charset="0"/>
                          </a:rPr>
                        </m:ctrlPr>
                      </m:sSubSupPr>
                      <m:e>
                        <m:r>
                          <a:rPr lang="pl-PL" sz="1600" i="1">
                            <a:latin typeface="Cambria Math" panose="02040503050406030204" pitchFamily="18" charset="0"/>
                            <a:ea typeface="Cambria Math" panose="02040503050406030204" pitchFamily="18" charset="0"/>
                          </a:rPr>
                          <m:t>℘</m:t>
                        </m:r>
                      </m:e>
                      <m:sub>
                        <m:r>
                          <a:rPr lang="pl-PL" sz="1600" b="0" i="1" smtClean="0">
                            <a:latin typeface="Cambria Math" panose="02040503050406030204" pitchFamily="18" charset="0"/>
                            <a:ea typeface="Cambria Math" panose="02040503050406030204" pitchFamily="18" charset="0"/>
                          </a:rPr>
                          <m:t>𝑝</m:t>
                        </m:r>
                      </m:sub>
                      <m:sup>
                        <m:r>
                          <a:rPr lang="pl-PL" sz="1600" b="0" i="1" smtClean="0">
                            <a:latin typeface="Cambria Math" panose="02040503050406030204" pitchFamily="18" charset="0"/>
                            <a:ea typeface="Cambria Math" panose="02040503050406030204" pitchFamily="18" charset="0"/>
                          </a:rPr>
                          <m:t>′</m:t>
                        </m:r>
                      </m:sup>
                    </m:sSubSup>
                    <m:r>
                      <a:rPr lang="pl-PL" sz="1600" b="0" i="1" smtClean="0">
                        <a:latin typeface="Cambria Math" panose="02040503050406030204" pitchFamily="18" charset="0"/>
                        <a:ea typeface="Cambria Math" panose="02040503050406030204" pitchFamily="18" charset="0"/>
                      </a:rPr>
                      <m:t>(</m:t>
                    </m:r>
                    <m:r>
                      <a:rPr lang="pl-PL" sz="1600" i="1">
                        <a:latin typeface="Cambria Math" panose="02040503050406030204" pitchFamily="18" charset="0"/>
                        <a:ea typeface="Cambria Math" panose="02040503050406030204" pitchFamily="18" charset="0"/>
                      </a:rPr>
                      <m:t>𝜉</m:t>
                    </m:r>
                  </m:oMath>
                </a14:m>
                <a:r>
                  <a:rPr lang="pl-PL" sz="1600" dirty="0" smtClean="0"/>
                  <a:t>) =0</a:t>
                </a:r>
                <a:endParaRPr lang="pl-PL" sz="1600" dirty="0"/>
              </a:p>
              <a:p>
                <a:r>
                  <a:rPr lang="en-US" sz="1600" dirty="0" smtClean="0"/>
                  <a:t>Gauss-</a:t>
                </a:r>
                <a:r>
                  <a:rPr lang="en-US" sz="1600" dirty="0" err="1" smtClean="0"/>
                  <a:t>Lobatto</a:t>
                </a:r>
                <a:r>
                  <a:rPr lang="en-US" sz="1600" dirty="0" smtClean="0"/>
                  <a:t>-</a:t>
                </a:r>
                <a:r>
                  <a:rPr lang="en-US" sz="1600" dirty="0" err="1" smtClean="0"/>
                  <a:t>Legrendre</a:t>
                </a:r>
                <a:r>
                  <a:rPr lang="en-US" sz="1600" dirty="0" smtClean="0"/>
                  <a:t> </a:t>
                </a:r>
                <a:r>
                  <a:rPr lang="en-US" sz="1600" dirty="0"/>
                  <a:t>(GLL) integration scheme</a:t>
                </a:r>
                <a:r>
                  <a:rPr lang="en-US" sz="1600" dirty="0" smtClean="0"/>
                  <a:t>:</a:t>
                </a:r>
              </a:p>
              <a:p>
                <a:pPr marL="109728" indent="0" algn="ctr">
                  <a:lnSpc>
                    <a:spcPct val="150000"/>
                  </a:lnSpc>
                  <a:buNone/>
                </a:pPr>
                <a14:m>
                  <m:oMath xmlns:m="http://schemas.openxmlformats.org/officeDocument/2006/math">
                    <m:r>
                      <m:rPr>
                        <m:sty m:val="p"/>
                      </m:rPr>
                      <a:rPr lang="pl-PL" sz="1600" b="0" i="0" smtClean="0">
                        <a:latin typeface="Cambria Math" panose="02040503050406030204" pitchFamily="18" charset="0"/>
                      </a:rPr>
                      <m:t>w</m:t>
                    </m:r>
                    <m:d>
                      <m:dPr>
                        <m:ctrlPr>
                          <a:rPr lang="pl-PL" sz="1600" b="0" i="1" smtClean="0">
                            <a:latin typeface="Cambria Math" panose="02040503050406030204" pitchFamily="18" charset="0"/>
                          </a:rPr>
                        </m:ctrlPr>
                      </m:dPr>
                      <m:e>
                        <m:r>
                          <a:rPr lang="pl-PL" sz="1600" i="1">
                            <a:latin typeface="Cambria Math" panose="02040503050406030204" pitchFamily="18" charset="0"/>
                            <a:ea typeface="Cambria Math" panose="02040503050406030204" pitchFamily="18" charset="0"/>
                          </a:rPr>
                          <m:t>𝜉</m:t>
                        </m:r>
                      </m:e>
                    </m:d>
                    <m:r>
                      <a:rPr lang="pl-PL" sz="1600" b="0" i="1" smtClean="0">
                        <a:latin typeface="Cambria Math" panose="02040503050406030204" pitchFamily="18" charset="0"/>
                        <a:ea typeface="Cambria Math" panose="02040503050406030204" pitchFamily="18" charset="0"/>
                      </a:rPr>
                      <m:t>=</m:t>
                    </m:r>
                    <m:f>
                      <m:fPr>
                        <m:ctrlPr>
                          <a:rPr lang="pl-PL" sz="1600" b="0" i="1" smtClean="0">
                            <a:latin typeface="Cambria Math" panose="02040503050406030204" pitchFamily="18" charset="0"/>
                            <a:ea typeface="Cambria Math" panose="02040503050406030204" pitchFamily="18" charset="0"/>
                          </a:rPr>
                        </m:ctrlPr>
                      </m:fPr>
                      <m:num>
                        <m:r>
                          <a:rPr lang="pl-PL" sz="1600" b="0" i="1" smtClean="0">
                            <a:latin typeface="Cambria Math" panose="02040503050406030204" pitchFamily="18" charset="0"/>
                            <a:ea typeface="Cambria Math" panose="02040503050406030204" pitchFamily="18" charset="0"/>
                          </a:rPr>
                          <m:t>2</m:t>
                        </m:r>
                      </m:num>
                      <m:den>
                        <m:r>
                          <a:rPr lang="pl-PL" sz="1600" b="0" i="1" smtClean="0">
                            <a:latin typeface="Cambria Math" panose="02040503050406030204" pitchFamily="18" charset="0"/>
                            <a:ea typeface="Cambria Math" panose="02040503050406030204" pitchFamily="18" charset="0"/>
                          </a:rPr>
                          <m:t>𝑝</m:t>
                        </m:r>
                        <m:r>
                          <a:rPr lang="pl-PL" sz="1600" b="0" i="1" smtClean="0">
                            <a:latin typeface="Cambria Math" panose="02040503050406030204" pitchFamily="18" charset="0"/>
                            <a:ea typeface="Cambria Math" panose="02040503050406030204" pitchFamily="18" charset="0"/>
                          </a:rPr>
                          <m:t>(</m:t>
                        </m:r>
                        <m:r>
                          <a:rPr lang="pl-PL" sz="1600" b="0" i="1" smtClean="0">
                            <a:latin typeface="Cambria Math" panose="02040503050406030204" pitchFamily="18" charset="0"/>
                            <a:ea typeface="Cambria Math" panose="02040503050406030204" pitchFamily="18" charset="0"/>
                          </a:rPr>
                          <m:t>𝑝</m:t>
                        </m:r>
                        <m:r>
                          <a:rPr lang="pl-PL" sz="1600" b="0" i="1" smtClean="0">
                            <a:latin typeface="Cambria Math" panose="02040503050406030204" pitchFamily="18" charset="0"/>
                            <a:ea typeface="Cambria Math" panose="02040503050406030204" pitchFamily="18" charset="0"/>
                          </a:rPr>
                          <m:t>+1) </m:t>
                        </m:r>
                        <m:sSup>
                          <m:sSupPr>
                            <m:ctrlPr>
                              <a:rPr lang="pl-PL" sz="1600" b="0" i="1" smtClean="0">
                                <a:latin typeface="Cambria Math" panose="02040503050406030204" pitchFamily="18" charset="0"/>
                                <a:ea typeface="Cambria Math" panose="02040503050406030204" pitchFamily="18" charset="0"/>
                              </a:rPr>
                            </m:ctrlPr>
                          </m:sSupPr>
                          <m:e>
                            <m:r>
                              <a:rPr lang="pl-PL" sz="1600" i="1">
                                <a:latin typeface="Cambria Math" panose="02040503050406030204" pitchFamily="18" charset="0"/>
                                <a:ea typeface="Cambria Math" panose="02040503050406030204" pitchFamily="18" charset="0"/>
                              </a:rPr>
                              <m:t>(</m:t>
                            </m:r>
                            <m:sSub>
                              <m:sSubPr>
                                <m:ctrlPr>
                                  <a:rPr lang="pl-PL" sz="1600" i="1">
                                    <a:latin typeface="Cambria Math" panose="02040503050406030204" pitchFamily="18" charset="0"/>
                                    <a:ea typeface="Cambria Math" panose="02040503050406030204" pitchFamily="18" charset="0"/>
                                  </a:rPr>
                                </m:ctrlPr>
                              </m:sSubPr>
                              <m:e>
                                <m:r>
                                  <a:rPr lang="pl-PL" sz="1600" i="1">
                                    <a:latin typeface="Cambria Math" panose="02040503050406030204" pitchFamily="18" charset="0"/>
                                    <a:ea typeface="Cambria Math" panose="02040503050406030204" pitchFamily="18" charset="0"/>
                                  </a:rPr>
                                  <m:t>℘</m:t>
                                </m:r>
                              </m:e>
                              <m:sub>
                                <m:r>
                                  <a:rPr lang="pl-PL" sz="1600" i="1">
                                    <a:latin typeface="Cambria Math" panose="02040503050406030204" pitchFamily="18" charset="0"/>
                                    <a:ea typeface="Cambria Math" panose="02040503050406030204" pitchFamily="18" charset="0"/>
                                  </a:rPr>
                                  <m:t>𝑝</m:t>
                                </m:r>
                              </m:sub>
                            </m:sSub>
                            <m:d>
                              <m:dPr>
                                <m:ctrlPr>
                                  <a:rPr lang="pl-PL" sz="1600" i="1">
                                    <a:latin typeface="Cambria Math" panose="02040503050406030204" pitchFamily="18" charset="0"/>
                                    <a:ea typeface="Cambria Math" panose="02040503050406030204" pitchFamily="18" charset="0"/>
                                  </a:rPr>
                                </m:ctrlPr>
                              </m:dPr>
                              <m:e>
                                <m:r>
                                  <a:rPr lang="pl-PL" sz="1600" i="1">
                                    <a:latin typeface="Cambria Math" panose="02040503050406030204" pitchFamily="18" charset="0"/>
                                    <a:ea typeface="Cambria Math" panose="02040503050406030204" pitchFamily="18" charset="0"/>
                                  </a:rPr>
                                  <m:t>𝜉</m:t>
                                </m:r>
                              </m:e>
                            </m:d>
                            <m:r>
                              <a:rPr lang="pl-PL" sz="1600" i="1">
                                <a:latin typeface="Cambria Math" panose="02040503050406030204" pitchFamily="18" charset="0"/>
                                <a:ea typeface="Cambria Math" panose="02040503050406030204" pitchFamily="18" charset="0"/>
                              </a:rPr>
                              <m:t>)</m:t>
                            </m:r>
                          </m:e>
                          <m:sup>
                            <m:r>
                              <a:rPr lang="pl-PL" sz="1600" b="0" i="1" smtClean="0">
                                <a:latin typeface="Cambria Math" panose="02040503050406030204" pitchFamily="18" charset="0"/>
                                <a:ea typeface="Cambria Math" panose="02040503050406030204" pitchFamily="18" charset="0"/>
                              </a:rPr>
                              <m:t>2</m:t>
                            </m:r>
                          </m:sup>
                        </m:sSup>
                      </m:den>
                    </m:f>
                  </m:oMath>
                </a14:m>
                <a:r>
                  <a:rPr lang="pl-PL" sz="1600" dirty="0" smtClean="0"/>
                  <a:t> </a:t>
                </a:r>
                <a:endParaRPr lang="pl-PL" sz="1600" dirty="0"/>
              </a:p>
              <a:p>
                <a:pPr>
                  <a:lnSpc>
                    <a:spcPct val="150000"/>
                  </a:lnSpc>
                </a:pPr>
                <a:r>
                  <a:rPr lang="en-US" sz="1600" dirty="0" smtClean="0"/>
                  <a:t>Imposing </a:t>
                </a:r>
                <a:r>
                  <a:rPr lang="en-US" sz="1600" dirty="0"/>
                  <a:t>external force </a:t>
                </a:r>
                <a14:m>
                  <m:oMath xmlns:m="http://schemas.openxmlformats.org/officeDocument/2006/math">
                    <m:sSub>
                      <m:sSubPr>
                        <m:ctrlPr>
                          <a:rPr lang="en-US" sz="1600" i="1" smtClean="0">
                            <a:latin typeface="Cambria Math" panose="02040503050406030204" pitchFamily="18" charset="0"/>
                          </a:rPr>
                        </m:ctrlPr>
                      </m:sSubPr>
                      <m:e>
                        <m:r>
                          <m:rPr>
                            <m:sty m:val="p"/>
                          </m:rPr>
                          <a:rPr lang="en-US" sz="1600" i="0">
                            <a:latin typeface="Cambria Math" panose="02040503050406030204" pitchFamily="18" charset="0"/>
                          </a:rPr>
                          <m:t>f</m:t>
                        </m:r>
                      </m:e>
                      <m:sub>
                        <m:r>
                          <a:rPr lang="en-US" sz="1600" i="1">
                            <a:latin typeface="Cambria Math" panose="02040503050406030204" pitchFamily="18" charset="0"/>
                          </a:rPr>
                          <m:t>𝑒𝑥𝑡</m:t>
                        </m:r>
                      </m:sub>
                    </m:sSub>
                  </m:oMath>
                </a14:m>
                <a:r>
                  <a:rPr lang="en-US" sz="1600" dirty="0" smtClean="0"/>
                  <a:t> and </a:t>
                </a:r>
                <a:r>
                  <a:rPr lang="en-US" sz="1600" dirty="0"/>
                  <a:t>boundary Condition</a:t>
                </a:r>
              </a:p>
              <a:p>
                <a:r>
                  <a:rPr lang="en-US" sz="1600" dirty="0" smtClean="0"/>
                  <a:t>Equation </a:t>
                </a:r>
                <a:r>
                  <a:rPr lang="en-US" sz="1600" dirty="0"/>
                  <a:t>of motion</a:t>
                </a:r>
                <a:r>
                  <a:rPr lang="en-US" sz="1600" dirty="0" smtClean="0"/>
                  <a:t>:</a:t>
                </a:r>
              </a:p>
              <a:p>
                <a:pPr marL="109728" indent="0">
                  <a:buNone/>
                </a:pPr>
                <a14:m>
                  <m:oMathPara xmlns:m="http://schemas.openxmlformats.org/officeDocument/2006/math">
                    <m:oMathParaPr>
                      <m:jc m:val="centerGroup"/>
                    </m:oMathParaPr>
                    <m:oMath xmlns:m="http://schemas.openxmlformats.org/officeDocument/2006/math">
                      <m:r>
                        <a:rPr lang="pl-PL" sz="1600" b="1" i="0" smtClean="0">
                          <a:latin typeface="Cambria Math" panose="02040503050406030204" pitchFamily="18" charset="0"/>
                        </a:rPr>
                        <m:t>𝐌</m:t>
                      </m:r>
                      <m:acc>
                        <m:accPr>
                          <m:chr m:val="̈"/>
                          <m:ctrlPr>
                            <a:rPr lang="pl-PL" sz="1600" b="1" i="1" smtClean="0">
                              <a:latin typeface="Cambria Math" panose="02040503050406030204" pitchFamily="18" charset="0"/>
                            </a:rPr>
                          </m:ctrlPr>
                        </m:accPr>
                        <m:e>
                          <m:r>
                            <m:rPr>
                              <m:sty m:val="p"/>
                            </m:rPr>
                            <a:rPr lang="pl-PL" sz="1600" b="0" i="0" smtClean="0">
                              <a:latin typeface="Cambria Math" panose="02040503050406030204" pitchFamily="18" charset="0"/>
                            </a:rPr>
                            <m:t>d</m:t>
                          </m:r>
                        </m:e>
                      </m:acc>
                      <m:r>
                        <a:rPr lang="pl-PL" sz="1600" b="1" i="1" smtClean="0">
                          <a:latin typeface="Cambria Math" panose="02040503050406030204" pitchFamily="18" charset="0"/>
                        </a:rPr>
                        <m:t>+</m:t>
                      </m:r>
                      <m:r>
                        <a:rPr lang="pl-PL" sz="1600" b="1" i="0" smtClean="0">
                          <a:latin typeface="Cambria Math" panose="02040503050406030204" pitchFamily="18" charset="0"/>
                        </a:rPr>
                        <m:t>𝐃</m:t>
                      </m:r>
                      <m:acc>
                        <m:accPr>
                          <m:chr m:val="̇"/>
                          <m:ctrlPr>
                            <a:rPr lang="pl-PL" sz="1600" b="1" i="1" smtClean="0">
                              <a:latin typeface="Cambria Math" panose="02040503050406030204" pitchFamily="18" charset="0"/>
                            </a:rPr>
                          </m:ctrlPr>
                        </m:accPr>
                        <m:e>
                          <m:r>
                            <m:rPr>
                              <m:sty m:val="p"/>
                            </m:rPr>
                            <a:rPr lang="pl-PL" sz="1600" b="0" i="0" smtClean="0">
                              <a:latin typeface="Cambria Math" panose="02040503050406030204" pitchFamily="18" charset="0"/>
                            </a:rPr>
                            <m:t>d</m:t>
                          </m:r>
                        </m:e>
                      </m:acc>
                      <m:r>
                        <a:rPr lang="pl-PL" sz="1600" b="1" i="1" smtClean="0">
                          <a:latin typeface="Cambria Math" panose="02040503050406030204" pitchFamily="18" charset="0"/>
                        </a:rPr>
                        <m:t>+</m:t>
                      </m:r>
                      <m:r>
                        <a:rPr lang="pl-PL" sz="1600" b="1" i="0" smtClean="0">
                          <a:latin typeface="Cambria Math" panose="02040503050406030204" pitchFamily="18" charset="0"/>
                        </a:rPr>
                        <m:t>𝐊</m:t>
                      </m:r>
                      <m:r>
                        <m:rPr>
                          <m:sty m:val="p"/>
                        </m:rPr>
                        <a:rPr lang="pl-PL" sz="1600" b="0" i="0" smtClean="0">
                          <a:latin typeface="Cambria Math" panose="02040503050406030204" pitchFamily="18" charset="0"/>
                        </a:rPr>
                        <m:t>d</m:t>
                      </m:r>
                      <m:r>
                        <a:rPr lang="pl-PL" sz="1600" b="0" i="0" smtClean="0">
                          <a:latin typeface="Cambria Math" panose="02040503050406030204" pitchFamily="18" charset="0"/>
                        </a:rPr>
                        <m:t>=</m:t>
                      </m:r>
                      <m:sSub>
                        <m:sSubPr>
                          <m:ctrlPr>
                            <a:rPr lang="pl-PL" sz="1600" b="0" i="1" smtClean="0">
                              <a:latin typeface="Cambria Math" panose="02040503050406030204" pitchFamily="18" charset="0"/>
                            </a:rPr>
                          </m:ctrlPr>
                        </m:sSubPr>
                        <m:e>
                          <m:r>
                            <m:rPr>
                              <m:sty m:val="p"/>
                            </m:rPr>
                            <a:rPr lang="pl-PL" sz="1600" b="0" i="0" smtClean="0">
                              <a:latin typeface="Cambria Math" panose="02040503050406030204" pitchFamily="18" charset="0"/>
                            </a:rPr>
                            <m:t>f</m:t>
                          </m:r>
                        </m:e>
                        <m:sub>
                          <m:r>
                            <a:rPr lang="pl-PL" sz="1600" b="0" i="1" smtClean="0">
                              <a:latin typeface="Cambria Math" panose="02040503050406030204" pitchFamily="18" charset="0"/>
                            </a:rPr>
                            <m:t>𝑒𝑥𝑡</m:t>
                          </m:r>
                        </m:sub>
                      </m:sSub>
                    </m:oMath>
                  </m:oMathPara>
                </a14:m>
                <a:endParaRPr lang="pl-PL" sz="1600" dirty="0"/>
              </a:p>
              <a:p>
                <a:r>
                  <a:rPr lang="pl-PL" sz="1600" dirty="0" smtClean="0"/>
                  <a:t>Diagonal </a:t>
                </a:r>
                <a:r>
                  <a:rPr lang="pl-PL" sz="1600" dirty="0"/>
                  <a:t>mass matrix </a:t>
                </a:r>
                <a14:m>
                  <m:oMath xmlns:m="http://schemas.openxmlformats.org/officeDocument/2006/math">
                    <m:r>
                      <a:rPr lang="pl-PL" sz="1600" b="1">
                        <a:latin typeface="Cambria Math" panose="02040503050406030204" pitchFamily="18" charset="0"/>
                      </a:rPr>
                      <m:t>𝐌</m:t>
                    </m:r>
                  </m:oMath>
                </a14:m>
                <a:endParaRPr lang="en-CA" dirty="0"/>
              </a:p>
              <a:p>
                <a:endParaRPr lang="en-CA" dirty="0"/>
              </a:p>
              <a:p>
                <a:endParaRPr lang="en-CA" dirty="0"/>
              </a:p>
              <a:p>
                <a:pPr marL="109728" indent="0">
                  <a:buNone/>
                </a:pPr>
                <a:endParaRPr lang="en-CA"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rotWithShape="0">
                <a:blip r:embed="rId3"/>
                <a:stretch>
                  <a:fillRect b="-1078"/>
                </a:stretch>
              </a:blipFill>
            </p:spPr>
            <p:txBody>
              <a:bodyPr/>
              <a:lstStyle/>
              <a:p>
                <a:r>
                  <a:rPr lang="en-US">
                    <a:noFill/>
                  </a:rPr>
                  <a:t> </a:t>
                </a:r>
              </a:p>
            </p:txBody>
          </p:sp>
        </mc:Fallback>
      </mc:AlternateContent>
      <p:sp>
        <p:nvSpPr>
          <p:cNvPr id="6" name="Title 5">
            <a:extLst>
              <a:ext uri="{FF2B5EF4-FFF2-40B4-BE49-F238E27FC236}">
                <a16:creationId xmlns:a16="http://schemas.microsoft.com/office/drawing/2014/main" xmlns="" id="{CB48E028-FC87-8202-E5F8-17810F0DD754}"/>
              </a:ext>
            </a:extLst>
          </p:cNvPr>
          <p:cNvSpPr>
            <a:spLocks noGrp="1"/>
          </p:cNvSpPr>
          <p:nvPr>
            <p:ph type="title"/>
          </p:nvPr>
        </p:nvSpPr>
        <p:spPr/>
        <p:txBody>
          <a:bodyPr/>
          <a:lstStyle/>
          <a:p>
            <a:r>
              <a:rPr lang="en-US" sz="3200" dirty="0"/>
              <a:t>Basis of the </a:t>
            </a:r>
            <a:r>
              <a:rPr lang="en-US" sz="3200" dirty="0" smtClean="0"/>
              <a:t>spectral element method</a:t>
            </a:r>
            <a:endParaRPr lang="en-US" sz="3200" dirty="0"/>
          </a:p>
        </p:txBody>
      </p:sp>
      <p:pic>
        <p:nvPicPr>
          <p:cNvPr id="8" name="Picture 7" descr="A picture containing text, clipart&#10;&#10;Description automatically generated">
            <a:extLst>
              <a:ext uri="{FF2B5EF4-FFF2-40B4-BE49-F238E27FC236}">
                <a16:creationId xmlns:a16="http://schemas.microsoft.com/office/drawing/2014/main" xmlns="" id="{46F3E34F-AB00-E90F-9DEE-8D8777AD82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08304" y="6378833"/>
            <a:ext cx="1835696" cy="477544"/>
          </a:xfrm>
          <a:prstGeom prst="rect">
            <a:avLst/>
          </a:prstGeom>
        </p:spPr>
      </p:pic>
      <p:pic>
        <p:nvPicPr>
          <p:cNvPr id="9" name="Picture 2" descr="T:\Logos\CINDE logo NEW.bmp">
            <a:extLst>
              <a:ext uri="{FF2B5EF4-FFF2-40B4-BE49-F238E27FC236}">
                <a16:creationId xmlns:a16="http://schemas.microsoft.com/office/drawing/2014/main" xmlns="" id="{D5EBAFC8-BE35-76A0-6D9B-C0B365FCE4C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65356" y="0"/>
            <a:ext cx="1178644" cy="515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6687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CA" dirty="0"/>
          </a:p>
          <a:p>
            <a:endParaRPr lang="en-CA" sz="1600" dirty="0"/>
          </a:p>
          <a:p>
            <a:endParaRPr lang="en-CA" dirty="0"/>
          </a:p>
          <a:p>
            <a:endParaRPr lang="en-CA" dirty="0"/>
          </a:p>
          <a:p>
            <a:endParaRPr lang="en-CA" dirty="0"/>
          </a:p>
          <a:p>
            <a:endParaRPr lang="en-CA" dirty="0"/>
          </a:p>
          <a:p>
            <a:endParaRPr lang="en-CA" dirty="0"/>
          </a:p>
          <a:p>
            <a:pPr marL="109728" indent="0">
              <a:buNone/>
            </a:pPr>
            <a:endParaRPr lang="en-CA" dirty="0"/>
          </a:p>
        </p:txBody>
      </p:sp>
      <p:sp>
        <p:nvSpPr>
          <p:cNvPr id="6" name="Title 5">
            <a:extLst>
              <a:ext uri="{FF2B5EF4-FFF2-40B4-BE49-F238E27FC236}">
                <a16:creationId xmlns:a16="http://schemas.microsoft.com/office/drawing/2014/main" xmlns="" id="{CB48E028-FC87-8202-E5F8-17810F0DD754}"/>
              </a:ext>
            </a:extLst>
          </p:cNvPr>
          <p:cNvSpPr>
            <a:spLocks noGrp="1"/>
          </p:cNvSpPr>
          <p:nvPr>
            <p:ph type="title"/>
          </p:nvPr>
        </p:nvSpPr>
        <p:spPr/>
        <p:txBody>
          <a:bodyPr/>
          <a:lstStyle/>
          <a:p>
            <a:r>
              <a:rPr lang="en-US" sz="3200" dirty="0"/>
              <a:t>The full core geometry model (FCGM)</a:t>
            </a:r>
          </a:p>
        </p:txBody>
      </p:sp>
      <p:pic>
        <p:nvPicPr>
          <p:cNvPr id="8" name="Picture 7" descr="A picture containing text, clipart&#10;&#10;Description automatically generated">
            <a:extLst>
              <a:ext uri="{FF2B5EF4-FFF2-40B4-BE49-F238E27FC236}">
                <a16:creationId xmlns:a16="http://schemas.microsoft.com/office/drawing/2014/main" xmlns="" id="{46F3E34F-AB00-E90F-9DEE-8D8777AD82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8304" y="6378833"/>
            <a:ext cx="1835696" cy="477544"/>
          </a:xfrm>
          <a:prstGeom prst="rect">
            <a:avLst/>
          </a:prstGeom>
        </p:spPr>
      </p:pic>
      <p:pic>
        <p:nvPicPr>
          <p:cNvPr id="9" name="Picture 2" descr="T:\Logos\CINDE logo NEW.bmp">
            <a:extLst>
              <a:ext uri="{FF2B5EF4-FFF2-40B4-BE49-F238E27FC236}">
                <a16:creationId xmlns:a16="http://schemas.microsoft.com/office/drawing/2014/main" xmlns="" id="{D5EBAFC8-BE35-76A0-6D9B-C0B365FCE4C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65356" y="0"/>
            <a:ext cx="1178644" cy="51526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ela 1"/>
          <p:cNvGraphicFramePr>
            <a:graphicFrameLocks noGrp="1"/>
          </p:cNvGraphicFramePr>
          <p:nvPr>
            <p:extLst>
              <p:ext uri="{D42A27DB-BD31-4B8C-83A1-F6EECF244321}">
                <p14:modId xmlns:p14="http://schemas.microsoft.com/office/powerpoint/2010/main" val="102715050"/>
              </p:ext>
            </p:extLst>
          </p:nvPr>
        </p:nvGraphicFramePr>
        <p:xfrm>
          <a:off x="2324654" y="2279219"/>
          <a:ext cx="6096000" cy="1005840"/>
        </p:xfrm>
        <a:graphic>
          <a:graphicData uri="http://schemas.openxmlformats.org/drawingml/2006/table">
            <a:tbl>
              <a:tblPr firstRow="1" bandRow="1">
                <a:tableStyleId>{5C22544A-7EE6-4342-B048-85BDC9FD1C3A}</a:tableStyleId>
              </a:tblPr>
              <a:tblGrid>
                <a:gridCol w="3048000"/>
                <a:gridCol w="3048000"/>
              </a:tblGrid>
              <a:tr h="0">
                <a:tc>
                  <a:txBody>
                    <a:bodyPr/>
                    <a:lstStyle/>
                    <a:p>
                      <a:pPr algn="ctr"/>
                      <a:r>
                        <a:rPr lang="pl-PL" dirty="0" smtClean="0"/>
                        <a:t>2D spectral </a:t>
                      </a:r>
                      <a:r>
                        <a:rPr lang="en-US" noProof="0" dirty="0" smtClean="0"/>
                        <a:t>elements</a:t>
                      </a:r>
                      <a:endParaRPr lang="en-US" noProof="0" dirty="0"/>
                    </a:p>
                  </a:txBody>
                  <a:tcPr/>
                </a:tc>
                <a:tc>
                  <a:txBody>
                    <a:bodyPr/>
                    <a:lstStyle/>
                    <a:p>
                      <a:pPr algn="ctr"/>
                      <a:r>
                        <a:rPr lang="pl-PL" dirty="0" smtClean="0"/>
                        <a:t>3D spectral </a:t>
                      </a:r>
                      <a:r>
                        <a:rPr lang="en-US" noProof="0" dirty="0" smtClean="0"/>
                        <a:t>elements</a:t>
                      </a:r>
                      <a:endParaRPr lang="en-US" noProof="0" dirty="0"/>
                    </a:p>
                  </a:txBody>
                  <a:tcPr/>
                </a:tc>
              </a:tr>
              <a:tr h="370840">
                <a:tc>
                  <a:txBody>
                    <a:bodyPr/>
                    <a:lstStyle/>
                    <a:p>
                      <a:pPr marL="285750" indent="-285750">
                        <a:buFont typeface="Arial" panose="020B0604020202020204" pitchFamily="34" charset="0"/>
                        <a:buChar char="•"/>
                      </a:pPr>
                      <a:r>
                        <a:rPr lang="en-US" noProof="0" dirty="0" smtClean="0"/>
                        <a:t>Core</a:t>
                      </a:r>
                    </a:p>
                    <a:p>
                      <a:pPr marL="285750" indent="-285750">
                        <a:buFont typeface="Arial" panose="020B0604020202020204" pitchFamily="34" charset="0"/>
                        <a:buChar char="•"/>
                      </a:pPr>
                      <a:r>
                        <a:rPr lang="en-US" noProof="0" dirty="0" smtClean="0"/>
                        <a:t>Adhesive</a:t>
                      </a:r>
                      <a:endParaRPr lang="en-US" noProof="0" dirty="0"/>
                    </a:p>
                  </a:txBody>
                  <a:tcPr/>
                </a:tc>
                <a:tc>
                  <a:txBody>
                    <a:bodyPr/>
                    <a:lstStyle/>
                    <a:p>
                      <a:pPr marL="285750" indent="-285750">
                        <a:buFont typeface="Arial" panose="020B0604020202020204" pitchFamily="34" charset="0"/>
                        <a:buChar char="•"/>
                      </a:pPr>
                      <a:r>
                        <a:rPr lang="pl-PL" dirty="0" smtClean="0"/>
                        <a:t>Skin</a:t>
                      </a:r>
                    </a:p>
                    <a:p>
                      <a:pPr marL="285750" indent="-285750">
                        <a:buFont typeface="Arial" panose="020B0604020202020204" pitchFamily="34" charset="0"/>
                        <a:buChar char="•"/>
                      </a:pPr>
                      <a:r>
                        <a:rPr lang="pl-PL" dirty="0" smtClean="0"/>
                        <a:t>PZT</a:t>
                      </a:r>
                      <a:endParaRPr lang="en-US" dirty="0"/>
                    </a:p>
                  </a:txBody>
                  <a:tcPr/>
                </a:tc>
              </a:tr>
            </a:tbl>
          </a:graphicData>
        </a:graphic>
      </p:graphicFrame>
      <p:pic>
        <p:nvPicPr>
          <p:cNvPr id="3" name="Obraz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35696" y="3694284"/>
            <a:ext cx="4002349" cy="1800000"/>
          </a:xfrm>
          <a:prstGeom prst="rect">
            <a:avLst/>
          </a:prstGeom>
        </p:spPr>
      </p:pic>
      <p:pic>
        <p:nvPicPr>
          <p:cNvPr id="4" name="Obraz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60032" y="3744309"/>
            <a:ext cx="4002363" cy="1800000"/>
          </a:xfrm>
          <a:prstGeom prst="rect">
            <a:avLst/>
          </a:prstGeom>
        </p:spPr>
      </p:pic>
    </p:spTree>
    <p:extLst>
      <p:ext uri="{BB962C8B-B14F-4D97-AF65-F5344CB8AC3E}">
        <p14:creationId xmlns:p14="http://schemas.microsoft.com/office/powerpoint/2010/main" val="2904119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CA" dirty="0"/>
          </a:p>
          <a:p>
            <a:endParaRPr lang="en-CA" sz="1600" dirty="0"/>
          </a:p>
          <a:p>
            <a:endParaRPr lang="en-CA" dirty="0"/>
          </a:p>
          <a:p>
            <a:endParaRPr lang="en-CA" dirty="0"/>
          </a:p>
          <a:p>
            <a:endParaRPr lang="en-CA" dirty="0"/>
          </a:p>
          <a:p>
            <a:endParaRPr lang="en-CA" dirty="0"/>
          </a:p>
          <a:p>
            <a:endParaRPr lang="en-CA" dirty="0"/>
          </a:p>
          <a:p>
            <a:pPr marL="109728" indent="0">
              <a:buNone/>
            </a:pPr>
            <a:r>
              <a:rPr lang="en-US" sz="1400" dirty="0"/>
              <a:t>The mesh with the nodes distribution, </a:t>
            </a:r>
            <a:r>
              <a:rPr lang="pl-PL" sz="1400" dirty="0" smtClean="0"/>
              <a:t>(</a:t>
            </a:r>
            <a:r>
              <a:rPr lang="pl-PL" sz="1400" b="1" dirty="0" smtClean="0"/>
              <a:t>a</a:t>
            </a:r>
            <a:r>
              <a:rPr lang="pl-PL" sz="1400" dirty="0" smtClean="0"/>
              <a:t>)</a:t>
            </a:r>
            <a:r>
              <a:rPr lang="en-US" sz="1400" dirty="0" smtClean="0"/>
              <a:t> </a:t>
            </a:r>
            <a:r>
              <a:rPr lang="en-US" sz="1400" dirty="0"/>
              <a:t>spectral element used for modeling the wall of the core, </a:t>
            </a:r>
            <a:r>
              <a:rPr lang="en-US" sz="1400" dirty="0" smtClean="0"/>
              <a:t>(</a:t>
            </a:r>
            <a:r>
              <a:rPr lang="pl-PL" sz="1400" b="1" dirty="0" smtClean="0"/>
              <a:t>b</a:t>
            </a:r>
            <a:r>
              <a:rPr lang="en-US" sz="1400" dirty="0" smtClean="0"/>
              <a:t>) </a:t>
            </a:r>
            <a:r>
              <a:rPr lang="en-US" sz="1400" dirty="0"/>
              <a:t>excerpt of the skin plate and </a:t>
            </a:r>
            <a:r>
              <a:rPr lang="en-US" sz="1400" dirty="0" smtClean="0"/>
              <a:t>(</a:t>
            </a:r>
            <a:r>
              <a:rPr lang="en-US" sz="1400" b="1" dirty="0" smtClean="0"/>
              <a:t>c</a:t>
            </a:r>
            <a:r>
              <a:rPr lang="en-US" sz="1400" dirty="0" smtClean="0"/>
              <a:t>) mesh</a:t>
            </a:r>
            <a:r>
              <a:rPr lang="pl-PL" sz="1400" dirty="0" smtClean="0"/>
              <a:t> for the</a:t>
            </a:r>
            <a:r>
              <a:rPr lang="en-US" sz="1400" dirty="0" smtClean="0"/>
              <a:t> glue</a:t>
            </a:r>
            <a:r>
              <a:rPr lang="pl-PL" sz="1400" dirty="0" smtClean="0"/>
              <a:t> </a:t>
            </a:r>
            <a:r>
              <a:rPr lang="en-US" sz="1400" dirty="0" smtClean="0"/>
              <a:t>under</a:t>
            </a:r>
            <a:r>
              <a:rPr lang="pl-PL" sz="1400" dirty="0" smtClean="0"/>
              <a:t> PZT</a:t>
            </a:r>
            <a:r>
              <a:rPr lang="en-US" sz="1400" dirty="0" smtClean="0"/>
              <a:t> with </a:t>
            </a:r>
            <a:r>
              <a:rPr lang="en-US" sz="1400" dirty="0"/>
              <a:t>the second-order curve at the boundary</a:t>
            </a:r>
            <a:endParaRPr lang="en-CA" sz="1400" dirty="0"/>
          </a:p>
        </p:txBody>
      </p:sp>
      <p:sp>
        <p:nvSpPr>
          <p:cNvPr id="6" name="Title 5">
            <a:extLst>
              <a:ext uri="{FF2B5EF4-FFF2-40B4-BE49-F238E27FC236}">
                <a16:creationId xmlns:a16="http://schemas.microsoft.com/office/drawing/2014/main" xmlns="" id="{CB48E028-FC87-8202-E5F8-17810F0DD754}"/>
              </a:ext>
            </a:extLst>
          </p:cNvPr>
          <p:cNvSpPr>
            <a:spLocks noGrp="1"/>
          </p:cNvSpPr>
          <p:nvPr>
            <p:ph type="title"/>
          </p:nvPr>
        </p:nvSpPr>
        <p:spPr/>
        <p:txBody>
          <a:bodyPr/>
          <a:lstStyle/>
          <a:p>
            <a:r>
              <a:rPr lang="en-US" sz="3200" dirty="0"/>
              <a:t>Spectral elements for panel components</a:t>
            </a:r>
          </a:p>
        </p:txBody>
      </p:sp>
      <p:pic>
        <p:nvPicPr>
          <p:cNvPr id="8" name="Picture 7" descr="A picture containing text, clipart&#10;&#10;Description automatically generated">
            <a:extLst>
              <a:ext uri="{FF2B5EF4-FFF2-40B4-BE49-F238E27FC236}">
                <a16:creationId xmlns:a16="http://schemas.microsoft.com/office/drawing/2014/main" xmlns="" id="{46F3E34F-AB00-E90F-9DEE-8D8777AD82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8304" y="6378833"/>
            <a:ext cx="1835696" cy="477544"/>
          </a:xfrm>
          <a:prstGeom prst="rect">
            <a:avLst/>
          </a:prstGeom>
        </p:spPr>
      </p:pic>
      <p:pic>
        <p:nvPicPr>
          <p:cNvPr id="9" name="Picture 2" descr="T:\Logos\CINDE logo NEW.bmp">
            <a:extLst>
              <a:ext uri="{FF2B5EF4-FFF2-40B4-BE49-F238E27FC236}">
                <a16:creationId xmlns:a16="http://schemas.microsoft.com/office/drawing/2014/main" xmlns="" id="{D5EBAFC8-BE35-76A0-6D9B-C0B365FCE4C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65356" y="0"/>
            <a:ext cx="1178644" cy="515266"/>
          </a:xfrm>
          <a:prstGeom prst="rect">
            <a:avLst/>
          </a:prstGeom>
          <a:noFill/>
          <a:extLst>
            <a:ext uri="{909E8E84-426E-40DD-AFC4-6F175D3DCCD1}">
              <a14:hiddenFill xmlns:a14="http://schemas.microsoft.com/office/drawing/2010/main">
                <a:solidFill>
                  <a:srgbClr val="FFFFFF"/>
                </a:solidFill>
              </a14:hiddenFill>
            </a:ext>
          </a:extLst>
        </p:spPr>
      </p:pic>
      <p:pic>
        <p:nvPicPr>
          <p:cNvPr id="2" name="Obraz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32910" y="1833229"/>
            <a:ext cx="5760732" cy="2016256"/>
          </a:xfrm>
          <a:prstGeom prst="rect">
            <a:avLst/>
          </a:prstGeom>
        </p:spPr>
      </p:pic>
    </p:spTree>
    <p:extLst>
      <p:ext uri="{BB962C8B-B14F-4D97-AF65-F5344CB8AC3E}">
        <p14:creationId xmlns:p14="http://schemas.microsoft.com/office/powerpoint/2010/main" val="21819395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CA" dirty="0"/>
          </a:p>
          <a:p>
            <a:endParaRPr lang="en-CA" sz="1600" dirty="0"/>
          </a:p>
          <a:p>
            <a:endParaRPr lang="en-CA" dirty="0"/>
          </a:p>
          <a:p>
            <a:endParaRPr lang="en-CA" dirty="0"/>
          </a:p>
          <a:p>
            <a:endParaRPr lang="en-CA" dirty="0"/>
          </a:p>
          <a:p>
            <a:endParaRPr lang="en-CA" dirty="0"/>
          </a:p>
          <a:p>
            <a:endParaRPr lang="en-CA" dirty="0"/>
          </a:p>
          <a:p>
            <a:pPr marL="109728" indent="0">
              <a:buNone/>
            </a:pPr>
            <a:endParaRPr lang="en-CA" dirty="0"/>
          </a:p>
        </p:txBody>
      </p:sp>
      <p:sp>
        <p:nvSpPr>
          <p:cNvPr id="6" name="Title 5">
            <a:extLst>
              <a:ext uri="{FF2B5EF4-FFF2-40B4-BE49-F238E27FC236}">
                <a16:creationId xmlns:a16="http://schemas.microsoft.com/office/drawing/2014/main" xmlns="" id="{CB48E028-FC87-8202-E5F8-17810F0DD754}"/>
              </a:ext>
            </a:extLst>
          </p:cNvPr>
          <p:cNvSpPr>
            <a:spLocks noGrp="1"/>
          </p:cNvSpPr>
          <p:nvPr>
            <p:ph type="title"/>
          </p:nvPr>
        </p:nvSpPr>
        <p:spPr/>
        <p:txBody>
          <a:bodyPr/>
          <a:lstStyle/>
          <a:p>
            <a:r>
              <a:rPr lang="en-US" sz="3200" dirty="0"/>
              <a:t>Meshes for the components with the interfaces</a:t>
            </a:r>
          </a:p>
        </p:txBody>
      </p:sp>
      <p:pic>
        <p:nvPicPr>
          <p:cNvPr id="8" name="Picture 7" descr="A picture containing text, clipart&#10;&#10;Description automatically generated">
            <a:extLst>
              <a:ext uri="{FF2B5EF4-FFF2-40B4-BE49-F238E27FC236}">
                <a16:creationId xmlns:a16="http://schemas.microsoft.com/office/drawing/2014/main" xmlns="" id="{46F3E34F-AB00-E90F-9DEE-8D8777AD82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8304" y="6378833"/>
            <a:ext cx="1835696" cy="477544"/>
          </a:xfrm>
          <a:prstGeom prst="rect">
            <a:avLst/>
          </a:prstGeom>
        </p:spPr>
      </p:pic>
      <p:pic>
        <p:nvPicPr>
          <p:cNvPr id="9" name="Picture 2" descr="T:\Logos\CINDE logo NEW.bmp">
            <a:extLst>
              <a:ext uri="{FF2B5EF4-FFF2-40B4-BE49-F238E27FC236}">
                <a16:creationId xmlns:a16="http://schemas.microsoft.com/office/drawing/2014/main" xmlns="" id="{D5EBAFC8-BE35-76A0-6D9B-C0B365FCE4C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65356" y="0"/>
            <a:ext cx="1178644" cy="515266"/>
          </a:xfrm>
          <a:prstGeom prst="rect">
            <a:avLst/>
          </a:prstGeom>
          <a:noFill/>
          <a:extLst>
            <a:ext uri="{909E8E84-426E-40DD-AFC4-6F175D3DCCD1}">
              <a14:hiddenFill xmlns:a14="http://schemas.microsoft.com/office/drawing/2010/main">
                <a:solidFill>
                  <a:srgbClr val="FFFFFF"/>
                </a:solidFill>
              </a14:hiddenFill>
            </a:ext>
          </a:extLst>
        </p:spPr>
      </p:pic>
      <p:pic>
        <p:nvPicPr>
          <p:cNvPr id="3" name="Obraz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95736" y="2063222"/>
            <a:ext cx="6659812" cy="3329906"/>
          </a:xfrm>
          <a:prstGeom prst="rect">
            <a:avLst/>
          </a:prstGeom>
        </p:spPr>
      </p:pic>
    </p:spTree>
    <p:extLst>
      <p:ext uri="{BB962C8B-B14F-4D97-AF65-F5344CB8AC3E}">
        <p14:creationId xmlns:p14="http://schemas.microsoft.com/office/powerpoint/2010/main" val="29177152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CA" dirty="0"/>
          </a:p>
          <a:p>
            <a:endParaRPr lang="en-CA" sz="1600" dirty="0"/>
          </a:p>
          <a:p>
            <a:endParaRPr lang="en-CA" dirty="0"/>
          </a:p>
          <a:p>
            <a:endParaRPr lang="en-CA" dirty="0"/>
          </a:p>
          <a:p>
            <a:endParaRPr lang="en-CA" dirty="0"/>
          </a:p>
          <a:p>
            <a:endParaRPr lang="en-CA" dirty="0"/>
          </a:p>
          <a:p>
            <a:endParaRPr lang="en-CA" dirty="0"/>
          </a:p>
          <a:p>
            <a:pPr marL="109728" indent="0">
              <a:buNone/>
            </a:pPr>
            <a:endParaRPr lang="en-CA" dirty="0"/>
          </a:p>
        </p:txBody>
      </p:sp>
      <p:sp>
        <p:nvSpPr>
          <p:cNvPr id="6" name="Title 5">
            <a:extLst>
              <a:ext uri="{FF2B5EF4-FFF2-40B4-BE49-F238E27FC236}">
                <a16:creationId xmlns:a16="http://schemas.microsoft.com/office/drawing/2014/main" xmlns="" id="{CB48E028-FC87-8202-E5F8-17810F0DD754}"/>
              </a:ext>
            </a:extLst>
          </p:cNvPr>
          <p:cNvSpPr>
            <a:spLocks noGrp="1"/>
          </p:cNvSpPr>
          <p:nvPr>
            <p:ph type="title"/>
          </p:nvPr>
        </p:nvSpPr>
        <p:spPr/>
        <p:txBody>
          <a:bodyPr/>
          <a:lstStyle/>
          <a:p>
            <a:r>
              <a:rPr lang="en-US" sz="3200" dirty="0" smtClean="0"/>
              <a:t>Damage</a:t>
            </a:r>
            <a:r>
              <a:rPr lang="pl-PL" sz="3200" dirty="0" smtClean="0"/>
              <a:t> </a:t>
            </a:r>
            <a:r>
              <a:rPr lang="en-US" sz="3200" dirty="0" smtClean="0"/>
              <a:t>models</a:t>
            </a:r>
            <a:endParaRPr lang="en-US" sz="3200" dirty="0"/>
          </a:p>
        </p:txBody>
      </p:sp>
      <p:pic>
        <p:nvPicPr>
          <p:cNvPr id="8" name="Picture 7" descr="A picture containing text, clipart&#10;&#10;Description automatically generated">
            <a:extLst>
              <a:ext uri="{FF2B5EF4-FFF2-40B4-BE49-F238E27FC236}">
                <a16:creationId xmlns:a16="http://schemas.microsoft.com/office/drawing/2014/main" xmlns="" id="{46F3E34F-AB00-E90F-9DEE-8D8777AD82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8304" y="6378833"/>
            <a:ext cx="1835696" cy="477544"/>
          </a:xfrm>
          <a:prstGeom prst="rect">
            <a:avLst/>
          </a:prstGeom>
        </p:spPr>
      </p:pic>
      <p:pic>
        <p:nvPicPr>
          <p:cNvPr id="9" name="Picture 2" descr="T:\Logos\CINDE logo NEW.bmp">
            <a:extLst>
              <a:ext uri="{FF2B5EF4-FFF2-40B4-BE49-F238E27FC236}">
                <a16:creationId xmlns:a16="http://schemas.microsoft.com/office/drawing/2014/main" xmlns="" id="{D5EBAFC8-BE35-76A0-6D9B-C0B365FCE4C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65356" y="0"/>
            <a:ext cx="1178644" cy="515266"/>
          </a:xfrm>
          <a:prstGeom prst="rect">
            <a:avLst/>
          </a:prstGeom>
          <a:noFill/>
          <a:extLst>
            <a:ext uri="{909E8E84-426E-40DD-AFC4-6F175D3DCCD1}">
              <a14:hiddenFill xmlns:a14="http://schemas.microsoft.com/office/drawing/2010/main">
                <a:solidFill>
                  <a:srgbClr val="FFFFFF"/>
                </a:solidFill>
              </a14:hiddenFill>
            </a:ext>
          </a:extLst>
        </p:spPr>
      </p:pic>
      <p:pic>
        <p:nvPicPr>
          <p:cNvPr id="2" name="Obraz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86902" y="1475710"/>
            <a:ext cx="7652748" cy="3348583"/>
          </a:xfrm>
          <a:prstGeom prst="rect">
            <a:avLst/>
          </a:prstGeom>
        </p:spPr>
      </p:pic>
      <p:sp>
        <p:nvSpPr>
          <p:cNvPr id="3" name="pole tekstowe 2"/>
          <p:cNvSpPr txBox="1"/>
          <p:nvPr/>
        </p:nvSpPr>
        <p:spPr>
          <a:xfrm>
            <a:off x="3430013" y="4938738"/>
            <a:ext cx="4166525" cy="1384995"/>
          </a:xfrm>
          <a:prstGeom prst="rect">
            <a:avLst/>
          </a:prstGeom>
          <a:noFill/>
        </p:spPr>
        <p:txBody>
          <a:bodyPr wrap="none" rtlCol="0">
            <a:spAutoFit/>
          </a:bodyPr>
          <a:lstStyle/>
          <a:p>
            <a:pPr algn="ctr"/>
            <a:r>
              <a:rPr lang="en-US" sz="1400" dirty="0"/>
              <a:t>The damaged area in the</a:t>
            </a:r>
            <a:r>
              <a:rPr lang="en-US" sz="1400" dirty="0" smtClean="0"/>
              <a:t>:</a:t>
            </a:r>
            <a:endParaRPr lang="pl-PL" sz="1400" dirty="0" smtClean="0"/>
          </a:p>
          <a:p>
            <a:r>
              <a:rPr lang="en-US" sz="1400" dirty="0" smtClean="0"/>
              <a:t>(</a:t>
            </a:r>
            <a:r>
              <a:rPr lang="pl-PL" sz="1400" b="1" dirty="0" smtClean="0"/>
              <a:t>a</a:t>
            </a:r>
            <a:r>
              <a:rPr lang="en-US" sz="1400" dirty="0" smtClean="0"/>
              <a:t>) </a:t>
            </a:r>
            <a:r>
              <a:rPr lang="en-US" sz="1400" dirty="0"/>
              <a:t>experimental sample</a:t>
            </a:r>
            <a:r>
              <a:rPr lang="en-US" sz="1400" dirty="0" smtClean="0"/>
              <a:t>,</a:t>
            </a:r>
            <a:endParaRPr lang="pl-PL" sz="1400" dirty="0" smtClean="0"/>
          </a:p>
          <a:p>
            <a:r>
              <a:rPr lang="en-US" sz="1400" dirty="0" smtClean="0"/>
              <a:t>(</a:t>
            </a:r>
            <a:r>
              <a:rPr lang="pl-PL" sz="1400" b="1" dirty="0" smtClean="0"/>
              <a:t>b</a:t>
            </a:r>
            <a:r>
              <a:rPr lang="en-US" sz="1400" dirty="0" smtClean="0"/>
              <a:t>) </a:t>
            </a:r>
            <a:r>
              <a:rPr lang="en-US" sz="1400" dirty="0"/>
              <a:t>numerical model with removed </a:t>
            </a:r>
            <a:r>
              <a:rPr lang="en-US" sz="1400" dirty="0" smtClean="0"/>
              <a:t>cells</a:t>
            </a:r>
            <a:r>
              <a:rPr lang="pl-PL" sz="1400" dirty="0" smtClean="0"/>
              <a:t>,</a:t>
            </a:r>
          </a:p>
          <a:p>
            <a:r>
              <a:rPr lang="en-US" sz="1400" dirty="0" smtClean="0"/>
              <a:t>(</a:t>
            </a:r>
            <a:r>
              <a:rPr lang="en-US" sz="1400" b="1" dirty="0" smtClean="0"/>
              <a:t>c</a:t>
            </a:r>
            <a:r>
              <a:rPr lang="en-US" sz="1400" dirty="0" smtClean="0"/>
              <a:t>) </a:t>
            </a:r>
            <a:r>
              <a:rPr lang="en-US" sz="1400" dirty="0"/>
              <a:t>numerical model with interface </a:t>
            </a:r>
            <a:r>
              <a:rPr lang="en-US" sz="1400" dirty="0" smtClean="0"/>
              <a:t>decoupling</a:t>
            </a:r>
            <a:endParaRPr lang="pl-PL" sz="1400" dirty="0" smtClean="0"/>
          </a:p>
          <a:p>
            <a:endParaRPr lang="pl-PL" sz="1400" dirty="0"/>
          </a:p>
          <a:p>
            <a:pPr algn="ctr"/>
            <a:r>
              <a:rPr lang="en-US" sz="1400" dirty="0" smtClean="0"/>
              <a:t>Damage width range of 0-120 mm</a:t>
            </a:r>
            <a:endParaRPr lang="en-US" sz="1400" dirty="0"/>
          </a:p>
        </p:txBody>
      </p:sp>
    </p:spTree>
    <p:extLst>
      <p:ext uri="{BB962C8B-B14F-4D97-AF65-F5344CB8AC3E}">
        <p14:creationId xmlns:p14="http://schemas.microsoft.com/office/powerpoint/2010/main" val="30020224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CA" dirty="0"/>
          </a:p>
          <a:p>
            <a:endParaRPr lang="en-CA" sz="1600" dirty="0"/>
          </a:p>
          <a:p>
            <a:endParaRPr lang="en-CA" dirty="0"/>
          </a:p>
          <a:p>
            <a:endParaRPr lang="en-CA" dirty="0"/>
          </a:p>
          <a:p>
            <a:endParaRPr lang="en-CA" dirty="0"/>
          </a:p>
          <a:p>
            <a:endParaRPr lang="en-CA" dirty="0"/>
          </a:p>
          <a:p>
            <a:endParaRPr lang="en-CA" dirty="0"/>
          </a:p>
          <a:p>
            <a:pPr marL="109728" indent="0">
              <a:buNone/>
            </a:pPr>
            <a:endParaRPr lang="en-CA" dirty="0"/>
          </a:p>
        </p:txBody>
      </p:sp>
      <p:sp>
        <p:nvSpPr>
          <p:cNvPr id="6" name="Title 5">
            <a:extLst>
              <a:ext uri="{FF2B5EF4-FFF2-40B4-BE49-F238E27FC236}">
                <a16:creationId xmlns:a16="http://schemas.microsoft.com/office/drawing/2014/main" xmlns="" id="{CB48E028-FC87-8202-E5F8-17810F0DD754}"/>
              </a:ext>
            </a:extLst>
          </p:cNvPr>
          <p:cNvSpPr>
            <a:spLocks noGrp="1"/>
          </p:cNvSpPr>
          <p:nvPr>
            <p:ph type="title"/>
          </p:nvPr>
        </p:nvSpPr>
        <p:spPr/>
        <p:txBody>
          <a:bodyPr/>
          <a:lstStyle/>
          <a:p>
            <a:r>
              <a:rPr lang="en-US" sz="3200" dirty="0" smtClean="0"/>
              <a:t>Models comparison</a:t>
            </a:r>
            <a:endParaRPr lang="en-US" sz="3200" dirty="0"/>
          </a:p>
        </p:txBody>
      </p:sp>
      <p:pic>
        <p:nvPicPr>
          <p:cNvPr id="8" name="Picture 7" descr="A picture containing text, clipart&#10;&#10;Description automatically generated">
            <a:extLst>
              <a:ext uri="{FF2B5EF4-FFF2-40B4-BE49-F238E27FC236}">
                <a16:creationId xmlns:a16="http://schemas.microsoft.com/office/drawing/2014/main" xmlns="" id="{46F3E34F-AB00-E90F-9DEE-8D8777AD82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8304" y="6378833"/>
            <a:ext cx="1835696" cy="477544"/>
          </a:xfrm>
          <a:prstGeom prst="rect">
            <a:avLst/>
          </a:prstGeom>
        </p:spPr>
      </p:pic>
      <p:pic>
        <p:nvPicPr>
          <p:cNvPr id="9" name="Picture 2" descr="T:\Logos\CINDE logo NEW.bmp">
            <a:extLst>
              <a:ext uri="{FF2B5EF4-FFF2-40B4-BE49-F238E27FC236}">
                <a16:creationId xmlns:a16="http://schemas.microsoft.com/office/drawing/2014/main" xmlns="" id="{D5EBAFC8-BE35-76A0-6D9B-C0B365FCE4C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65356" y="0"/>
            <a:ext cx="1178644" cy="515266"/>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09084" y="1172769"/>
            <a:ext cx="5400000" cy="4417804"/>
          </a:xfrm>
          <a:prstGeom prst="rect">
            <a:avLst/>
          </a:prstGeom>
        </p:spPr>
      </p:pic>
      <p:sp>
        <p:nvSpPr>
          <p:cNvPr id="7" name="pole tekstowe 6"/>
          <p:cNvSpPr txBox="1"/>
          <p:nvPr/>
        </p:nvSpPr>
        <p:spPr>
          <a:xfrm rot="16200000">
            <a:off x="1439777" y="2108474"/>
            <a:ext cx="1781257" cy="369332"/>
          </a:xfrm>
          <a:prstGeom prst="rect">
            <a:avLst/>
          </a:prstGeom>
          <a:noFill/>
        </p:spPr>
        <p:txBody>
          <a:bodyPr wrap="none" rtlCol="0">
            <a:spAutoFit/>
          </a:bodyPr>
          <a:lstStyle/>
          <a:p>
            <a:r>
              <a:rPr lang="en-US" dirty="0" smtClean="0"/>
              <a:t>Present</a:t>
            </a:r>
            <a:r>
              <a:rPr lang="pl-PL" dirty="0" smtClean="0"/>
              <a:t> model</a:t>
            </a:r>
            <a:endParaRPr lang="en-US" dirty="0"/>
          </a:p>
        </p:txBody>
      </p:sp>
      <p:sp>
        <p:nvSpPr>
          <p:cNvPr id="10" name="pole tekstowe 9"/>
          <p:cNvSpPr txBox="1"/>
          <p:nvPr/>
        </p:nvSpPr>
        <p:spPr>
          <a:xfrm rot="16200000">
            <a:off x="1561445" y="4301541"/>
            <a:ext cx="1814920" cy="646331"/>
          </a:xfrm>
          <a:prstGeom prst="rect">
            <a:avLst/>
          </a:prstGeom>
          <a:noFill/>
        </p:spPr>
        <p:txBody>
          <a:bodyPr wrap="none" rtlCol="0">
            <a:spAutoFit/>
          </a:bodyPr>
          <a:lstStyle/>
          <a:p>
            <a:r>
              <a:rPr lang="en-US" dirty="0" smtClean="0"/>
              <a:t>Homogenized </a:t>
            </a:r>
          </a:p>
          <a:p>
            <a:pPr algn="ctr"/>
            <a:r>
              <a:rPr lang="pl-PL" dirty="0" smtClean="0"/>
              <a:t>model</a:t>
            </a:r>
            <a:endParaRPr lang="en-US" dirty="0"/>
          </a:p>
        </p:txBody>
      </p:sp>
      <p:sp>
        <p:nvSpPr>
          <p:cNvPr id="12" name="pole tekstowe 11"/>
          <p:cNvSpPr txBox="1"/>
          <p:nvPr/>
        </p:nvSpPr>
        <p:spPr>
          <a:xfrm>
            <a:off x="3102757" y="5859965"/>
            <a:ext cx="4751622" cy="369332"/>
          </a:xfrm>
          <a:prstGeom prst="rect">
            <a:avLst/>
          </a:prstGeom>
          <a:noFill/>
        </p:spPr>
        <p:txBody>
          <a:bodyPr wrap="none" rtlCol="0">
            <a:spAutoFit/>
          </a:bodyPr>
          <a:lstStyle/>
          <a:p>
            <a:r>
              <a:rPr lang="pl-PL" dirty="0" smtClean="0"/>
              <a:t>Full-field </a:t>
            </a:r>
            <a:r>
              <a:rPr lang="en-US" dirty="0" smtClean="0"/>
              <a:t>wave snapshots </a:t>
            </a:r>
            <a:r>
              <a:rPr lang="pl-PL" dirty="0" smtClean="0"/>
              <a:t>– </a:t>
            </a:r>
            <a:r>
              <a:rPr lang="en-US" dirty="0" smtClean="0"/>
              <a:t>healthy</a:t>
            </a:r>
            <a:r>
              <a:rPr lang="pl-PL" dirty="0" smtClean="0"/>
              <a:t> </a:t>
            </a:r>
            <a:r>
              <a:rPr lang="en-US" dirty="0" smtClean="0"/>
              <a:t>state</a:t>
            </a:r>
            <a:endParaRPr lang="en-US" dirty="0"/>
          </a:p>
        </p:txBody>
      </p:sp>
    </p:spTree>
    <p:extLst>
      <p:ext uri="{BB962C8B-B14F-4D97-AF65-F5344CB8AC3E}">
        <p14:creationId xmlns:p14="http://schemas.microsoft.com/office/powerpoint/2010/main" val="42249137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CA" dirty="0"/>
          </a:p>
          <a:p>
            <a:endParaRPr lang="en-CA" sz="1600" dirty="0"/>
          </a:p>
          <a:p>
            <a:endParaRPr lang="en-CA" dirty="0"/>
          </a:p>
          <a:p>
            <a:endParaRPr lang="en-CA" dirty="0"/>
          </a:p>
          <a:p>
            <a:endParaRPr lang="en-CA" dirty="0"/>
          </a:p>
          <a:p>
            <a:endParaRPr lang="en-CA" dirty="0"/>
          </a:p>
          <a:p>
            <a:endParaRPr lang="en-CA" dirty="0"/>
          </a:p>
          <a:p>
            <a:pPr marL="109728" indent="0">
              <a:buNone/>
            </a:pPr>
            <a:endParaRPr lang="en-CA" dirty="0"/>
          </a:p>
        </p:txBody>
      </p:sp>
      <p:sp>
        <p:nvSpPr>
          <p:cNvPr id="6" name="Title 5">
            <a:extLst>
              <a:ext uri="{FF2B5EF4-FFF2-40B4-BE49-F238E27FC236}">
                <a16:creationId xmlns:a16="http://schemas.microsoft.com/office/drawing/2014/main" xmlns="" id="{CB48E028-FC87-8202-E5F8-17810F0DD754}"/>
              </a:ext>
            </a:extLst>
          </p:cNvPr>
          <p:cNvSpPr>
            <a:spLocks noGrp="1"/>
          </p:cNvSpPr>
          <p:nvPr>
            <p:ph type="title"/>
          </p:nvPr>
        </p:nvSpPr>
        <p:spPr/>
        <p:txBody>
          <a:bodyPr/>
          <a:lstStyle/>
          <a:p>
            <a:r>
              <a:rPr lang="en-US" sz="3200" dirty="0" smtClean="0"/>
              <a:t>Models comparison</a:t>
            </a:r>
            <a:endParaRPr lang="en-US" sz="3200" dirty="0"/>
          </a:p>
        </p:txBody>
      </p:sp>
      <p:pic>
        <p:nvPicPr>
          <p:cNvPr id="8" name="Picture 7" descr="A picture containing text, clipart&#10;&#10;Description automatically generated">
            <a:extLst>
              <a:ext uri="{FF2B5EF4-FFF2-40B4-BE49-F238E27FC236}">
                <a16:creationId xmlns:a16="http://schemas.microsoft.com/office/drawing/2014/main" xmlns="" id="{46F3E34F-AB00-E90F-9DEE-8D8777AD82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8304" y="6378833"/>
            <a:ext cx="1835696" cy="477544"/>
          </a:xfrm>
          <a:prstGeom prst="rect">
            <a:avLst/>
          </a:prstGeom>
        </p:spPr>
      </p:pic>
      <p:pic>
        <p:nvPicPr>
          <p:cNvPr id="9" name="Picture 2" descr="T:\Logos\CINDE logo NEW.bmp">
            <a:extLst>
              <a:ext uri="{FF2B5EF4-FFF2-40B4-BE49-F238E27FC236}">
                <a16:creationId xmlns:a16="http://schemas.microsoft.com/office/drawing/2014/main" xmlns="" id="{D5EBAFC8-BE35-76A0-6D9B-C0B365FCE4C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65356" y="0"/>
            <a:ext cx="1178644" cy="515266"/>
          </a:xfrm>
          <a:prstGeom prst="rect">
            <a:avLst/>
          </a:prstGeom>
          <a:noFill/>
          <a:extLst>
            <a:ext uri="{909E8E84-426E-40DD-AFC4-6F175D3DCCD1}">
              <a14:hiddenFill xmlns:a14="http://schemas.microsoft.com/office/drawing/2010/main">
                <a:solidFill>
                  <a:srgbClr val="FFFFFF"/>
                </a:solidFill>
              </a14:hiddenFill>
            </a:ext>
          </a:extLst>
        </p:spPr>
      </p:pic>
      <p:sp>
        <p:nvSpPr>
          <p:cNvPr id="7" name="pole tekstowe 6"/>
          <p:cNvSpPr txBox="1"/>
          <p:nvPr/>
        </p:nvSpPr>
        <p:spPr>
          <a:xfrm rot="16200000">
            <a:off x="1439777" y="2108474"/>
            <a:ext cx="1781257" cy="369332"/>
          </a:xfrm>
          <a:prstGeom prst="rect">
            <a:avLst/>
          </a:prstGeom>
          <a:noFill/>
        </p:spPr>
        <p:txBody>
          <a:bodyPr wrap="none" rtlCol="0">
            <a:spAutoFit/>
          </a:bodyPr>
          <a:lstStyle/>
          <a:p>
            <a:r>
              <a:rPr lang="en-US" dirty="0" smtClean="0"/>
              <a:t>Present</a:t>
            </a:r>
            <a:r>
              <a:rPr lang="pl-PL" dirty="0" smtClean="0"/>
              <a:t> model</a:t>
            </a:r>
            <a:endParaRPr lang="en-US" dirty="0"/>
          </a:p>
        </p:txBody>
      </p:sp>
      <p:sp>
        <p:nvSpPr>
          <p:cNvPr id="10" name="pole tekstowe 9"/>
          <p:cNvSpPr txBox="1"/>
          <p:nvPr/>
        </p:nvSpPr>
        <p:spPr>
          <a:xfrm rot="16200000">
            <a:off x="1561445" y="4301541"/>
            <a:ext cx="1814920" cy="646331"/>
          </a:xfrm>
          <a:prstGeom prst="rect">
            <a:avLst/>
          </a:prstGeom>
          <a:noFill/>
        </p:spPr>
        <p:txBody>
          <a:bodyPr wrap="none" rtlCol="0">
            <a:spAutoFit/>
          </a:bodyPr>
          <a:lstStyle/>
          <a:p>
            <a:r>
              <a:rPr lang="en-US" dirty="0" smtClean="0"/>
              <a:t>Homogenized </a:t>
            </a:r>
          </a:p>
          <a:p>
            <a:pPr algn="ctr"/>
            <a:r>
              <a:rPr lang="pl-PL" dirty="0" smtClean="0"/>
              <a:t>model</a:t>
            </a:r>
            <a:endParaRPr lang="en-US" dirty="0"/>
          </a:p>
        </p:txBody>
      </p:sp>
      <p:sp>
        <p:nvSpPr>
          <p:cNvPr id="12" name="pole tekstowe 11"/>
          <p:cNvSpPr txBox="1"/>
          <p:nvPr/>
        </p:nvSpPr>
        <p:spPr>
          <a:xfrm>
            <a:off x="3102757" y="5859965"/>
            <a:ext cx="5073825" cy="369332"/>
          </a:xfrm>
          <a:prstGeom prst="rect">
            <a:avLst/>
          </a:prstGeom>
          <a:noFill/>
        </p:spPr>
        <p:txBody>
          <a:bodyPr wrap="none" rtlCol="0">
            <a:spAutoFit/>
          </a:bodyPr>
          <a:lstStyle/>
          <a:p>
            <a:r>
              <a:rPr lang="pl-PL" dirty="0" smtClean="0"/>
              <a:t>Full-field </a:t>
            </a:r>
            <a:r>
              <a:rPr lang="en-US" dirty="0" smtClean="0"/>
              <a:t>wave snapshots – damage </a:t>
            </a:r>
            <a:r>
              <a:rPr lang="pl-PL" dirty="0" smtClean="0"/>
              <a:t>90 mm</a:t>
            </a:r>
            <a:endParaRPr lang="en-US" dirty="0"/>
          </a:p>
        </p:txBody>
      </p:sp>
      <p:pic>
        <p:nvPicPr>
          <p:cNvPr id="2" name="Obraz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00392" y="1161731"/>
            <a:ext cx="5400000" cy="4417804"/>
          </a:xfrm>
          <a:prstGeom prst="rect">
            <a:avLst/>
          </a:prstGeom>
        </p:spPr>
      </p:pic>
    </p:spTree>
    <p:extLst>
      <p:ext uri="{BB962C8B-B14F-4D97-AF65-F5344CB8AC3E}">
        <p14:creationId xmlns:p14="http://schemas.microsoft.com/office/powerpoint/2010/main" val="38278205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CA" dirty="0"/>
          </a:p>
          <a:p>
            <a:endParaRPr lang="en-CA" sz="1600" dirty="0"/>
          </a:p>
          <a:p>
            <a:endParaRPr lang="en-CA" dirty="0"/>
          </a:p>
          <a:p>
            <a:endParaRPr lang="en-CA" dirty="0"/>
          </a:p>
          <a:p>
            <a:endParaRPr lang="en-CA" dirty="0"/>
          </a:p>
          <a:p>
            <a:endParaRPr lang="en-CA" dirty="0"/>
          </a:p>
          <a:p>
            <a:endParaRPr lang="en-CA" dirty="0"/>
          </a:p>
          <a:p>
            <a:pPr marL="109728" indent="0">
              <a:buNone/>
            </a:pPr>
            <a:endParaRPr lang="en-CA" dirty="0"/>
          </a:p>
        </p:txBody>
      </p:sp>
      <p:sp>
        <p:nvSpPr>
          <p:cNvPr id="6" name="Title 5">
            <a:extLst>
              <a:ext uri="{FF2B5EF4-FFF2-40B4-BE49-F238E27FC236}">
                <a16:creationId xmlns:a16="http://schemas.microsoft.com/office/drawing/2014/main" xmlns="" id="{CB48E028-FC87-8202-E5F8-17810F0DD754}"/>
              </a:ext>
            </a:extLst>
          </p:cNvPr>
          <p:cNvSpPr>
            <a:spLocks noGrp="1"/>
          </p:cNvSpPr>
          <p:nvPr>
            <p:ph type="title"/>
          </p:nvPr>
        </p:nvSpPr>
        <p:spPr>
          <a:xfrm>
            <a:off x="2411760" y="2996952"/>
            <a:ext cx="6347048" cy="1143000"/>
          </a:xfrm>
        </p:spPr>
        <p:txBody>
          <a:bodyPr/>
          <a:lstStyle/>
          <a:p>
            <a:pPr algn="ctr"/>
            <a:r>
              <a:rPr lang="en-US" sz="3200" dirty="0"/>
              <a:t>Experimental Validation of the Method </a:t>
            </a:r>
          </a:p>
        </p:txBody>
      </p:sp>
      <p:pic>
        <p:nvPicPr>
          <p:cNvPr id="8" name="Picture 7" descr="A picture containing text, clipart&#10;&#10;Description automatically generated">
            <a:extLst>
              <a:ext uri="{FF2B5EF4-FFF2-40B4-BE49-F238E27FC236}">
                <a16:creationId xmlns:a16="http://schemas.microsoft.com/office/drawing/2014/main" xmlns="" id="{46F3E34F-AB00-E90F-9DEE-8D8777AD82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8304" y="6378833"/>
            <a:ext cx="1835696" cy="477544"/>
          </a:xfrm>
          <a:prstGeom prst="rect">
            <a:avLst/>
          </a:prstGeom>
        </p:spPr>
      </p:pic>
      <p:pic>
        <p:nvPicPr>
          <p:cNvPr id="9" name="Picture 2" descr="T:\Logos\CINDE logo NEW.bmp">
            <a:extLst>
              <a:ext uri="{FF2B5EF4-FFF2-40B4-BE49-F238E27FC236}">
                <a16:creationId xmlns:a16="http://schemas.microsoft.com/office/drawing/2014/main" xmlns="" id="{D5EBAFC8-BE35-76A0-6D9B-C0B365FCE4C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65356" y="0"/>
            <a:ext cx="1178644" cy="515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2873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CA" dirty="0"/>
          </a:p>
          <a:p>
            <a:endParaRPr lang="en-CA" sz="1600" dirty="0"/>
          </a:p>
          <a:p>
            <a:endParaRPr lang="en-CA" dirty="0"/>
          </a:p>
          <a:p>
            <a:endParaRPr lang="en-CA" dirty="0"/>
          </a:p>
          <a:p>
            <a:endParaRPr lang="en-CA" dirty="0"/>
          </a:p>
          <a:p>
            <a:endParaRPr lang="en-CA" dirty="0"/>
          </a:p>
          <a:p>
            <a:endParaRPr lang="en-CA" dirty="0"/>
          </a:p>
          <a:p>
            <a:pPr marL="109728" indent="0">
              <a:buNone/>
            </a:pPr>
            <a:endParaRPr lang="en-CA" dirty="0"/>
          </a:p>
        </p:txBody>
      </p:sp>
      <p:sp>
        <p:nvSpPr>
          <p:cNvPr id="6" name="Title 5">
            <a:extLst>
              <a:ext uri="{FF2B5EF4-FFF2-40B4-BE49-F238E27FC236}">
                <a16:creationId xmlns:a16="http://schemas.microsoft.com/office/drawing/2014/main" xmlns="" id="{CB48E028-FC87-8202-E5F8-17810F0DD754}"/>
              </a:ext>
            </a:extLst>
          </p:cNvPr>
          <p:cNvSpPr>
            <a:spLocks noGrp="1"/>
          </p:cNvSpPr>
          <p:nvPr>
            <p:ph type="title"/>
          </p:nvPr>
        </p:nvSpPr>
        <p:spPr/>
        <p:txBody>
          <a:bodyPr/>
          <a:lstStyle/>
          <a:p>
            <a:r>
              <a:rPr lang="en-US" sz="3200" dirty="0"/>
              <a:t>Experimental validation setup</a:t>
            </a:r>
          </a:p>
        </p:txBody>
      </p:sp>
      <p:pic>
        <p:nvPicPr>
          <p:cNvPr id="8" name="Picture 7" descr="A picture containing text, clipart&#10;&#10;Description automatically generated">
            <a:extLst>
              <a:ext uri="{FF2B5EF4-FFF2-40B4-BE49-F238E27FC236}">
                <a16:creationId xmlns:a16="http://schemas.microsoft.com/office/drawing/2014/main" xmlns="" id="{46F3E34F-AB00-E90F-9DEE-8D8777AD82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8304" y="6378833"/>
            <a:ext cx="1835696" cy="477544"/>
          </a:xfrm>
          <a:prstGeom prst="rect">
            <a:avLst/>
          </a:prstGeom>
        </p:spPr>
      </p:pic>
      <p:pic>
        <p:nvPicPr>
          <p:cNvPr id="9" name="Picture 2" descr="T:\Logos\CINDE logo NEW.bmp">
            <a:extLst>
              <a:ext uri="{FF2B5EF4-FFF2-40B4-BE49-F238E27FC236}">
                <a16:creationId xmlns:a16="http://schemas.microsoft.com/office/drawing/2014/main" xmlns="" id="{D5EBAFC8-BE35-76A0-6D9B-C0B365FCE4C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65356" y="0"/>
            <a:ext cx="1178644" cy="515266"/>
          </a:xfrm>
          <a:prstGeom prst="rect">
            <a:avLst/>
          </a:prstGeom>
          <a:noFill/>
          <a:extLst>
            <a:ext uri="{909E8E84-426E-40DD-AFC4-6F175D3DCCD1}">
              <a14:hiddenFill xmlns:a14="http://schemas.microsoft.com/office/drawing/2010/main">
                <a:solidFill>
                  <a:srgbClr val="FFFFFF"/>
                </a:solidFill>
              </a14:hiddenFill>
            </a:ext>
          </a:extLst>
        </p:spPr>
      </p:pic>
      <p:pic>
        <p:nvPicPr>
          <p:cNvPr id="2" name="Obraz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47183" y="1254274"/>
            <a:ext cx="4732183" cy="4317804"/>
          </a:xfrm>
          <a:prstGeom prst="rect">
            <a:avLst/>
          </a:prstGeom>
        </p:spPr>
      </p:pic>
      <p:sp>
        <p:nvSpPr>
          <p:cNvPr id="4" name="pole tekstowe 3"/>
          <p:cNvSpPr txBox="1"/>
          <p:nvPr/>
        </p:nvSpPr>
        <p:spPr>
          <a:xfrm>
            <a:off x="1977692" y="5659533"/>
            <a:ext cx="7071167" cy="646331"/>
          </a:xfrm>
          <a:prstGeom prst="rect">
            <a:avLst/>
          </a:prstGeom>
          <a:noFill/>
        </p:spPr>
        <p:txBody>
          <a:bodyPr wrap="none" rtlCol="0">
            <a:spAutoFit/>
          </a:bodyPr>
          <a:lstStyle/>
          <a:p>
            <a:pPr marL="228600" indent="-228600">
              <a:buAutoNum type="alphaLcParenBoth"/>
            </a:pPr>
            <a:r>
              <a:rPr lang="en-US" sz="1200" dirty="0" smtClean="0"/>
              <a:t>the </a:t>
            </a:r>
            <a:r>
              <a:rPr lang="en-US" sz="1200" dirty="0"/>
              <a:t>wave generation/acquisition setup</a:t>
            </a:r>
            <a:r>
              <a:rPr lang="en-US" sz="1200" dirty="0" smtClean="0"/>
              <a:t>:</a:t>
            </a:r>
            <a:r>
              <a:rPr lang="pl-PL" sz="1200" dirty="0" smtClean="0"/>
              <a:t> </a:t>
            </a:r>
            <a:r>
              <a:rPr lang="en-US" sz="1200" dirty="0" smtClean="0"/>
              <a:t>DMU </a:t>
            </a:r>
            <a:r>
              <a:rPr lang="en-US" sz="1200" dirty="0"/>
              <a:t>- the data management unit</a:t>
            </a:r>
            <a:r>
              <a:rPr lang="en-US" sz="1200" dirty="0" smtClean="0"/>
              <a:t>,</a:t>
            </a:r>
            <a:endParaRPr lang="pl-PL" sz="1200" dirty="0" smtClean="0"/>
          </a:p>
          <a:p>
            <a:pPr marL="228600" indent="-228600">
              <a:buAutoNum type="alphaLcParenBoth"/>
            </a:pPr>
            <a:r>
              <a:rPr lang="en-US" sz="1200" dirty="0" smtClean="0"/>
              <a:t> G1</a:t>
            </a:r>
            <a:r>
              <a:rPr lang="en-US" sz="1200" dirty="0"/>
              <a:t>, G2 - the arbitrary wave </a:t>
            </a:r>
            <a:r>
              <a:rPr lang="en-US" sz="1200" dirty="0" smtClean="0"/>
              <a:t>generator,</a:t>
            </a:r>
            <a:r>
              <a:rPr lang="pl-PL" sz="1200" dirty="0" smtClean="0"/>
              <a:t> </a:t>
            </a:r>
            <a:r>
              <a:rPr lang="en-US" sz="1200" dirty="0" smtClean="0"/>
              <a:t>O </a:t>
            </a:r>
            <a:r>
              <a:rPr lang="en-US" sz="1200" dirty="0"/>
              <a:t>- the oscilloscope, HVA - the voltage </a:t>
            </a:r>
            <a:r>
              <a:rPr lang="en-US" sz="1200" dirty="0" smtClean="0"/>
              <a:t>amplifier,</a:t>
            </a:r>
            <a:endParaRPr lang="pl-PL" sz="1200" dirty="0" smtClean="0"/>
          </a:p>
          <a:p>
            <a:pPr marL="228600" indent="-228600">
              <a:buAutoNum type="alphaLcParenBoth"/>
            </a:pPr>
            <a:r>
              <a:rPr lang="pl-PL" sz="1200" dirty="0" smtClean="0"/>
              <a:t> </a:t>
            </a:r>
            <a:r>
              <a:rPr lang="en-US" sz="1200" dirty="0" smtClean="0"/>
              <a:t>LWDS </a:t>
            </a:r>
            <a:r>
              <a:rPr lang="en-US" sz="1200" dirty="0"/>
              <a:t>- the Lamb Wave Detection Systems</a:t>
            </a:r>
            <a:r>
              <a:rPr lang="en-US" sz="1200" dirty="0" smtClean="0"/>
              <a:t>,</a:t>
            </a:r>
            <a:r>
              <a:rPr lang="pl-PL" sz="1200" dirty="0" smtClean="0"/>
              <a:t> </a:t>
            </a:r>
            <a:r>
              <a:rPr lang="en-US" sz="1200" dirty="0" smtClean="0"/>
              <a:t>(</a:t>
            </a:r>
            <a:r>
              <a:rPr lang="en-US" sz="1200" b="1" dirty="0" smtClean="0"/>
              <a:t>b</a:t>
            </a:r>
            <a:r>
              <a:rPr lang="en-US" sz="1200" dirty="0" smtClean="0"/>
              <a:t>) </a:t>
            </a:r>
            <a:r>
              <a:rPr lang="en-US" sz="1200" dirty="0"/>
              <a:t>the specimen with PZTs</a:t>
            </a:r>
          </a:p>
        </p:txBody>
      </p:sp>
    </p:spTree>
    <p:extLst>
      <p:ext uri="{BB962C8B-B14F-4D97-AF65-F5344CB8AC3E}">
        <p14:creationId xmlns:p14="http://schemas.microsoft.com/office/powerpoint/2010/main" val="39858601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CA" dirty="0"/>
          </a:p>
          <a:p>
            <a:endParaRPr lang="en-CA" sz="1600" dirty="0"/>
          </a:p>
          <a:p>
            <a:endParaRPr lang="en-CA" dirty="0"/>
          </a:p>
          <a:p>
            <a:endParaRPr lang="en-CA" dirty="0"/>
          </a:p>
          <a:p>
            <a:endParaRPr lang="en-CA" dirty="0"/>
          </a:p>
          <a:p>
            <a:endParaRPr lang="en-CA" dirty="0"/>
          </a:p>
          <a:p>
            <a:endParaRPr lang="en-CA" dirty="0"/>
          </a:p>
          <a:p>
            <a:pPr marL="109728" indent="0">
              <a:buNone/>
            </a:pPr>
            <a:endParaRPr lang="en-CA" dirty="0"/>
          </a:p>
        </p:txBody>
      </p:sp>
      <p:sp>
        <p:nvSpPr>
          <p:cNvPr id="6" name="Title 5">
            <a:extLst>
              <a:ext uri="{FF2B5EF4-FFF2-40B4-BE49-F238E27FC236}">
                <a16:creationId xmlns:a16="http://schemas.microsoft.com/office/drawing/2014/main" xmlns="" id="{CB48E028-FC87-8202-E5F8-17810F0DD754}"/>
              </a:ext>
            </a:extLst>
          </p:cNvPr>
          <p:cNvSpPr>
            <a:spLocks noGrp="1"/>
          </p:cNvSpPr>
          <p:nvPr>
            <p:ph type="title"/>
          </p:nvPr>
        </p:nvSpPr>
        <p:spPr/>
        <p:txBody>
          <a:bodyPr/>
          <a:lstStyle/>
          <a:p>
            <a:r>
              <a:rPr lang="en-US" sz="3200" dirty="0" smtClean="0"/>
              <a:t>Signal processing</a:t>
            </a:r>
            <a:endParaRPr lang="en-US" sz="3200" dirty="0"/>
          </a:p>
        </p:txBody>
      </p:sp>
      <p:pic>
        <p:nvPicPr>
          <p:cNvPr id="8" name="Picture 7" descr="A picture containing text, clipart&#10;&#10;Description automatically generated">
            <a:extLst>
              <a:ext uri="{FF2B5EF4-FFF2-40B4-BE49-F238E27FC236}">
                <a16:creationId xmlns:a16="http://schemas.microsoft.com/office/drawing/2014/main" xmlns="" id="{46F3E34F-AB00-E90F-9DEE-8D8777AD82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8304" y="6378833"/>
            <a:ext cx="1835696" cy="477544"/>
          </a:xfrm>
          <a:prstGeom prst="rect">
            <a:avLst/>
          </a:prstGeom>
        </p:spPr>
      </p:pic>
      <p:pic>
        <p:nvPicPr>
          <p:cNvPr id="9" name="Picture 2" descr="T:\Logos\CINDE logo NEW.bmp">
            <a:extLst>
              <a:ext uri="{FF2B5EF4-FFF2-40B4-BE49-F238E27FC236}">
                <a16:creationId xmlns:a16="http://schemas.microsoft.com/office/drawing/2014/main" xmlns="" id="{D5EBAFC8-BE35-76A0-6D9B-C0B365FCE4C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65356" y="0"/>
            <a:ext cx="1178644" cy="515266"/>
          </a:xfrm>
          <a:prstGeom prst="rect">
            <a:avLst/>
          </a:prstGeom>
          <a:noFill/>
          <a:extLst>
            <a:ext uri="{909E8E84-426E-40DD-AFC4-6F175D3DCCD1}">
              <a14:hiddenFill xmlns:a14="http://schemas.microsoft.com/office/drawing/2010/main">
                <a:solidFill>
                  <a:srgbClr val="FFFFFF"/>
                </a:solidFill>
              </a14:hiddenFill>
            </a:ext>
          </a:extLst>
        </p:spPr>
      </p:pic>
      <p:pic>
        <p:nvPicPr>
          <p:cNvPr id="3" name="Obraz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28081" y="1241553"/>
            <a:ext cx="4170389" cy="4951509"/>
          </a:xfrm>
          <a:prstGeom prst="rect">
            <a:avLst/>
          </a:prstGeom>
        </p:spPr>
      </p:pic>
    </p:spTree>
    <p:extLst>
      <p:ext uri="{BB962C8B-B14F-4D97-AF65-F5344CB8AC3E}">
        <p14:creationId xmlns:p14="http://schemas.microsoft.com/office/powerpoint/2010/main" val="30676143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CA" dirty="0"/>
          </a:p>
          <a:p>
            <a:pPr marL="624078" indent="-514350">
              <a:lnSpc>
                <a:spcPct val="150000"/>
              </a:lnSpc>
              <a:buFont typeface="+mj-lt"/>
              <a:buAutoNum type="arabicPeriod"/>
            </a:pPr>
            <a:r>
              <a:rPr lang="en-US" sz="2200" dirty="0" smtClean="0"/>
              <a:t>Introduction</a:t>
            </a:r>
          </a:p>
          <a:p>
            <a:pPr marL="624078" indent="-514350">
              <a:lnSpc>
                <a:spcPct val="150000"/>
              </a:lnSpc>
              <a:buFont typeface="+mj-lt"/>
              <a:buAutoNum type="arabicPeriod"/>
            </a:pPr>
            <a:r>
              <a:rPr lang="en-US" sz="2200" dirty="0" smtClean="0"/>
              <a:t>Development of the HSP model</a:t>
            </a:r>
          </a:p>
          <a:p>
            <a:pPr marL="624078" indent="-514350">
              <a:lnSpc>
                <a:spcPct val="150000"/>
              </a:lnSpc>
              <a:buFont typeface="+mj-lt"/>
              <a:buAutoNum type="arabicPeriod"/>
            </a:pPr>
            <a:r>
              <a:rPr lang="en-US" sz="2200" dirty="0" smtClean="0"/>
              <a:t>Experimental validation of the model</a:t>
            </a:r>
          </a:p>
          <a:p>
            <a:pPr marL="624078" indent="-514350">
              <a:lnSpc>
                <a:spcPct val="150000"/>
              </a:lnSpc>
              <a:buFont typeface="+mj-lt"/>
              <a:buAutoNum type="arabicPeriod"/>
            </a:pPr>
            <a:r>
              <a:rPr lang="en-US" sz="2200" dirty="0" smtClean="0"/>
              <a:t>Model-assisted damage</a:t>
            </a:r>
            <a:r>
              <a:rPr lang="pl-PL" sz="2200" dirty="0" smtClean="0"/>
              <a:t> </a:t>
            </a:r>
            <a:r>
              <a:rPr lang="en-US" sz="2200" dirty="0" smtClean="0"/>
              <a:t>identification function</a:t>
            </a:r>
          </a:p>
          <a:p>
            <a:pPr marL="624078" indent="-514350">
              <a:lnSpc>
                <a:spcPct val="150000"/>
              </a:lnSpc>
              <a:buFont typeface="+mj-lt"/>
              <a:buAutoNum type="arabicPeriod"/>
            </a:pPr>
            <a:r>
              <a:rPr lang="en-US" sz="2200" dirty="0" smtClean="0"/>
              <a:t>Final remarks</a:t>
            </a:r>
          </a:p>
          <a:p>
            <a:endParaRPr lang="en-CA" sz="1600" dirty="0"/>
          </a:p>
          <a:p>
            <a:endParaRPr lang="en-CA" dirty="0"/>
          </a:p>
          <a:p>
            <a:endParaRPr lang="en-CA" dirty="0"/>
          </a:p>
          <a:p>
            <a:endParaRPr lang="en-CA" dirty="0"/>
          </a:p>
          <a:p>
            <a:endParaRPr lang="en-CA" dirty="0"/>
          </a:p>
          <a:p>
            <a:endParaRPr lang="en-CA" dirty="0"/>
          </a:p>
          <a:p>
            <a:pPr marL="109728" indent="0">
              <a:buNone/>
            </a:pPr>
            <a:endParaRPr lang="en-CA" dirty="0"/>
          </a:p>
        </p:txBody>
      </p:sp>
      <p:sp>
        <p:nvSpPr>
          <p:cNvPr id="6" name="Title 5">
            <a:extLst>
              <a:ext uri="{FF2B5EF4-FFF2-40B4-BE49-F238E27FC236}">
                <a16:creationId xmlns:a16="http://schemas.microsoft.com/office/drawing/2014/main" xmlns="" id="{CB48E028-FC87-8202-E5F8-17810F0DD754}"/>
              </a:ext>
            </a:extLst>
          </p:cNvPr>
          <p:cNvSpPr>
            <a:spLocks noGrp="1"/>
          </p:cNvSpPr>
          <p:nvPr>
            <p:ph type="title"/>
          </p:nvPr>
        </p:nvSpPr>
        <p:spPr/>
        <p:txBody>
          <a:bodyPr/>
          <a:lstStyle/>
          <a:p>
            <a:r>
              <a:rPr lang="en-US" sz="3200" b="0" dirty="0" smtClean="0">
                <a:effectLst/>
              </a:rPr>
              <a:t>Table of contents</a:t>
            </a:r>
            <a:endParaRPr lang="en-US" sz="3200" dirty="0"/>
          </a:p>
        </p:txBody>
      </p:sp>
      <p:pic>
        <p:nvPicPr>
          <p:cNvPr id="8" name="Picture 7" descr="A picture containing text, clipart&#10;&#10;Description automatically generated">
            <a:extLst>
              <a:ext uri="{FF2B5EF4-FFF2-40B4-BE49-F238E27FC236}">
                <a16:creationId xmlns:a16="http://schemas.microsoft.com/office/drawing/2014/main" xmlns="" id="{46F3E34F-AB00-E90F-9DEE-8D8777AD82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8304" y="6378833"/>
            <a:ext cx="1835696" cy="477544"/>
          </a:xfrm>
          <a:prstGeom prst="rect">
            <a:avLst/>
          </a:prstGeom>
        </p:spPr>
      </p:pic>
      <p:pic>
        <p:nvPicPr>
          <p:cNvPr id="9" name="Picture 2" descr="T:\Logos\CINDE logo NEW.bmp">
            <a:extLst>
              <a:ext uri="{FF2B5EF4-FFF2-40B4-BE49-F238E27FC236}">
                <a16:creationId xmlns:a16="http://schemas.microsoft.com/office/drawing/2014/main" xmlns="" id="{D5EBAFC8-BE35-76A0-6D9B-C0B365FCE4C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65356" y="0"/>
            <a:ext cx="1178644" cy="515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1198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CA" dirty="0"/>
          </a:p>
          <a:p>
            <a:endParaRPr lang="en-CA" sz="1600" dirty="0"/>
          </a:p>
          <a:p>
            <a:endParaRPr lang="en-CA" dirty="0"/>
          </a:p>
          <a:p>
            <a:endParaRPr lang="en-CA" dirty="0"/>
          </a:p>
          <a:p>
            <a:endParaRPr lang="en-CA" dirty="0"/>
          </a:p>
          <a:p>
            <a:endParaRPr lang="en-CA" dirty="0"/>
          </a:p>
          <a:p>
            <a:endParaRPr lang="en-CA" dirty="0"/>
          </a:p>
          <a:p>
            <a:pPr marL="109728" indent="0">
              <a:buNone/>
            </a:pPr>
            <a:endParaRPr lang="en-CA" dirty="0"/>
          </a:p>
        </p:txBody>
      </p:sp>
      <p:sp>
        <p:nvSpPr>
          <p:cNvPr id="6" name="Title 5">
            <a:extLst>
              <a:ext uri="{FF2B5EF4-FFF2-40B4-BE49-F238E27FC236}">
                <a16:creationId xmlns:a16="http://schemas.microsoft.com/office/drawing/2014/main" xmlns="" id="{CB48E028-FC87-8202-E5F8-17810F0DD754}"/>
              </a:ext>
            </a:extLst>
          </p:cNvPr>
          <p:cNvSpPr>
            <a:spLocks noGrp="1"/>
          </p:cNvSpPr>
          <p:nvPr>
            <p:ph type="title"/>
          </p:nvPr>
        </p:nvSpPr>
        <p:spPr/>
        <p:txBody>
          <a:bodyPr/>
          <a:lstStyle/>
          <a:p>
            <a:r>
              <a:rPr lang="en-US" sz="3200" dirty="0"/>
              <a:t>Experimental validation results - single skin plate</a:t>
            </a:r>
          </a:p>
        </p:txBody>
      </p:sp>
      <p:pic>
        <p:nvPicPr>
          <p:cNvPr id="8" name="Picture 7" descr="A picture containing text, clipart&#10;&#10;Description automatically generated">
            <a:extLst>
              <a:ext uri="{FF2B5EF4-FFF2-40B4-BE49-F238E27FC236}">
                <a16:creationId xmlns:a16="http://schemas.microsoft.com/office/drawing/2014/main" xmlns="" id="{46F3E34F-AB00-E90F-9DEE-8D8777AD82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8304" y="6378833"/>
            <a:ext cx="1835696" cy="477544"/>
          </a:xfrm>
          <a:prstGeom prst="rect">
            <a:avLst/>
          </a:prstGeom>
        </p:spPr>
      </p:pic>
      <p:pic>
        <p:nvPicPr>
          <p:cNvPr id="9" name="Picture 2" descr="T:\Logos\CINDE logo NEW.bmp">
            <a:extLst>
              <a:ext uri="{FF2B5EF4-FFF2-40B4-BE49-F238E27FC236}">
                <a16:creationId xmlns:a16="http://schemas.microsoft.com/office/drawing/2014/main" xmlns="" id="{D5EBAFC8-BE35-76A0-6D9B-C0B365FCE4C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65356" y="0"/>
            <a:ext cx="1178644" cy="515266"/>
          </a:xfrm>
          <a:prstGeom prst="rect">
            <a:avLst/>
          </a:prstGeom>
          <a:noFill/>
          <a:extLst>
            <a:ext uri="{909E8E84-426E-40DD-AFC4-6F175D3DCCD1}">
              <a14:hiddenFill xmlns:a14="http://schemas.microsoft.com/office/drawing/2010/main">
                <a:solidFill>
                  <a:srgbClr val="FFFFFF"/>
                </a:solidFill>
              </a14:hiddenFill>
            </a:ext>
          </a:extLst>
        </p:spPr>
      </p:pic>
      <p:pic>
        <p:nvPicPr>
          <p:cNvPr id="3" name="Obraz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72613" y="2173977"/>
            <a:ext cx="6281326" cy="3140663"/>
          </a:xfrm>
          <a:prstGeom prst="rect">
            <a:avLst/>
          </a:prstGeom>
        </p:spPr>
      </p:pic>
    </p:spTree>
    <p:extLst>
      <p:ext uri="{BB962C8B-B14F-4D97-AF65-F5344CB8AC3E}">
        <p14:creationId xmlns:p14="http://schemas.microsoft.com/office/powerpoint/2010/main" val="4188353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CA" dirty="0"/>
          </a:p>
          <a:p>
            <a:endParaRPr lang="en-CA" sz="1600" dirty="0"/>
          </a:p>
          <a:p>
            <a:endParaRPr lang="en-CA" dirty="0"/>
          </a:p>
          <a:p>
            <a:endParaRPr lang="en-CA" dirty="0"/>
          </a:p>
          <a:p>
            <a:endParaRPr lang="en-CA" dirty="0"/>
          </a:p>
          <a:p>
            <a:endParaRPr lang="en-CA" dirty="0"/>
          </a:p>
          <a:p>
            <a:endParaRPr lang="en-CA" dirty="0"/>
          </a:p>
          <a:p>
            <a:pPr marL="109728" indent="0">
              <a:buNone/>
            </a:pPr>
            <a:endParaRPr lang="en-CA" dirty="0"/>
          </a:p>
        </p:txBody>
      </p:sp>
      <p:sp>
        <p:nvSpPr>
          <p:cNvPr id="6" name="Title 5">
            <a:extLst>
              <a:ext uri="{FF2B5EF4-FFF2-40B4-BE49-F238E27FC236}">
                <a16:creationId xmlns:a16="http://schemas.microsoft.com/office/drawing/2014/main" xmlns="" id="{CB48E028-FC87-8202-E5F8-17810F0DD754}"/>
              </a:ext>
            </a:extLst>
          </p:cNvPr>
          <p:cNvSpPr>
            <a:spLocks noGrp="1"/>
          </p:cNvSpPr>
          <p:nvPr>
            <p:ph type="title"/>
          </p:nvPr>
        </p:nvSpPr>
        <p:spPr/>
        <p:txBody>
          <a:bodyPr/>
          <a:lstStyle/>
          <a:p>
            <a:r>
              <a:rPr lang="en-US" sz="3200" dirty="0"/>
              <a:t>Experimental validation results - single skin plate</a:t>
            </a:r>
          </a:p>
        </p:txBody>
      </p:sp>
      <p:pic>
        <p:nvPicPr>
          <p:cNvPr id="8" name="Picture 7" descr="A picture containing text, clipart&#10;&#10;Description automatically generated">
            <a:extLst>
              <a:ext uri="{FF2B5EF4-FFF2-40B4-BE49-F238E27FC236}">
                <a16:creationId xmlns:a16="http://schemas.microsoft.com/office/drawing/2014/main" xmlns="" id="{46F3E34F-AB00-E90F-9DEE-8D8777AD82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8304" y="6378833"/>
            <a:ext cx="1835696" cy="477544"/>
          </a:xfrm>
          <a:prstGeom prst="rect">
            <a:avLst/>
          </a:prstGeom>
        </p:spPr>
      </p:pic>
      <p:pic>
        <p:nvPicPr>
          <p:cNvPr id="9" name="Picture 2" descr="T:\Logos\CINDE logo NEW.bmp">
            <a:extLst>
              <a:ext uri="{FF2B5EF4-FFF2-40B4-BE49-F238E27FC236}">
                <a16:creationId xmlns:a16="http://schemas.microsoft.com/office/drawing/2014/main" xmlns="" id="{D5EBAFC8-BE35-76A0-6D9B-C0B365FCE4C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65356" y="0"/>
            <a:ext cx="1178644" cy="51526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graphicFrame>
            <p:nvGraphicFramePr>
              <p:cNvPr id="2" name="Tabela 1"/>
              <p:cNvGraphicFramePr>
                <a:graphicFrameLocks noGrp="1"/>
              </p:cNvGraphicFramePr>
              <p:nvPr>
                <p:extLst>
                  <p:ext uri="{D42A27DB-BD31-4B8C-83A1-F6EECF244321}">
                    <p14:modId xmlns:p14="http://schemas.microsoft.com/office/powerpoint/2010/main" val="1673436472"/>
                  </p:ext>
                </p:extLst>
              </p:nvPr>
            </p:nvGraphicFramePr>
            <p:xfrm>
              <a:off x="2339752" y="2123688"/>
              <a:ext cx="6192689" cy="1737360"/>
            </p:xfrm>
            <a:graphic>
              <a:graphicData uri="http://schemas.openxmlformats.org/drawingml/2006/table">
                <a:tbl>
                  <a:tblPr firstRow="1" bandRow="1">
                    <a:tableStyleId>{5C22544A-7EE6-4342-B048-85BDC9FD1C3A}</a:tableStyleId>
                  </a:tblPr>
                  <a:tblGrid>
                    <a:gridCol w="993888"/>
                    <a:gridCol w="1483187"/>
                    <a:gridCol w="1238538"/>
                    <a:gridCol w="1238538"/>
                    <a:gridCol w="1238538"/>
                  </a:tblGrid>
                  <a:tr h="370840">
                    <a:tc>
                      <a:txBody>
                        <a:bodyPr/>
                        <a:lstStyle/>
                        <a:p>
                          <a:pPr algn="ctr"/>
                          <a:r>
                            <a:rPr lang="en-US" noProof="0" dirty="0" smtClean="0"/>
                            <a:t>Mode</a:t>
                          </a:r>
                          <a:endParaRPr lang="en-US" noProof="0" dirty="0"/>
                        </a:p>
                      </a:txBody>
                      <a:tcPr/>
                    </a:tc>
                    <a:tc>
                      <a:txBody>
                        <a:bodyPr/>
                        <a:lstStyle/>
                        <a:p>
                          <a:pPr algn="ctr"/>
                          <a:r>
                            <a:rPr lang="en-US" noProof="0" dirty="0" smtClean="0"/>
                            <a:t>Frequency</a:t>
                          </a:r>
                        </a:p>
                        <a:p>
                          <a:pPr algn="ctr"/>
                          <a:r>
                            <a:rPr lang="pl-PL" dirty="0" smtClean="0"/>
                            <a:t>kHz</a:t>
                          </a:r>
                          <a:endParaRPr lang="en-US" dirty="0"/>
                        </a:p>
                      </a:txBody>
                      <a:tcPr/>
                    </a:tc>
                    <a:tc>
                      <a:txBody>
                        <a:bodyPr/>
                        <a:lstStyle/>
                        <a:p>
                          <a:pPr algn="ctr"/>
                          <a:r>
                            <a:rPr lang="pl-PL" dirty="0" err="1" smtClean="0"/>
                            <a:t>C</a:t>
                          </a:r>
                          <a:r>
                            <a:rPr lang="pl-PL" baseline="-25000" dirty="0" err="1" smtClean="0"/>
                            <a:t>g</a:t>
                          </a:r>
                          <a:r>
                            <a:rPr lang="pl-PL" dirty="0" err="1" smtClean="0"/>
                            <a:t>-exp</a:t>
                          </a:r>
                          <a:r>
                            <a:rPr lang="pl-PL" dirty="0" smtClean="0"/>
                            <a:t>.</a:t>
                          </a:r>
                        </a:p>
                        <a:p>
                          <a:pPr algn="ctr"/>
                          <a:r>
                            <a:rPr lang="pl-PL" dirty="0" smtClean="0"/>
                            <a:t>m/s</a:t>
                          </a:r>
                          <a:endParaRPr lang="en-US" dirty="0"/>
                        </a:p>
                      </a:txBody>
                      <a:tcPr/>
                    </a:tc>
                    <a:tc>
                      <a:txBody>
                        <a:bodyPr/>
                        <a:lstStyle/>
                        <a:p>
                          <a:pPr algn="ctr"/>
                          <a:r>
                            <a:rPr lang="pl-PL" dirty="0" err="1" smtClean="0"/>
                            <a:t>C</a:t>
                          </a:r>
                          <a:r>
                            <a:rPr lang="pl-PL" baseline="-25000" dirty="0" err="1" smtClean="0"/>
                            <a:t>g</a:t>
                          </a:r>
                          <a:r>
                            <a:rPr lang="pl-PL" dirty="0" err="1" smtClean="0"/>
                            <a:t>-num</a:t>
                          </a:r>
                          <a:r>
                            <a:rPr lang="pl-PL" dirty="0" smtClean="0"/>
                            <a:t>.</a:t>
                          </a:r>
                        </a:p>
                        <a:p>
                          <a:pPr algn="ctr"/>
                          <a:r>
                            <a:rPr lang="pl-PL" dirty="0" smtClean="0"/>
                            <a:t>m/s</a:t>
                          </a:r>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𝜹</m:t>
                                </m:r>
                              </m:oMath>
                            </m:oMathPara>
                          </a14:m>
                          <a:endParaRPr lang="pl-PL" dirty="0" smtClean="0">
                            <a:ea typeface="Cambria Math" panose="02040503050406030204" pitchFamily="18" charset="0"/>
                          </a:endParaRPr>
                        </a:p>
                        <a:p>
                          <a:pPr algn="ctr"/>
                          <a:r>
                            <a:rPr lang="pl-PL" dirty="0" smtClean="0"/>
                            <a:t>%</a:t>
                          </a:r>
                          <a:endParaRPr lang="en-US" dirty="0"/>
                        </a:p>
                      </a:txBody>
                      <a:tcPr/>
                    </a:tc>
                  </a:tr>
                  <a:tr h="370840">
                    <a:tc>
                      <a:txBody>
                        <a:bodyPr/>
                        <a:lstStyle/>
                        <a:p>
                          <a:pPr algn="ctr"/>
                          <a:r>
                            <a:rPr lang="pl-PL" sz="1200" dirty="0" smtClean="0"/>
                            <a:t>S0</a:t>
                          </a:r>
                          <a:endParaRPr lang="en-US" sz="1200" dirty="0"/>
                        </a:p>
                      </a:txBody>
                      <a:tcPr anchor="ctr"/>
                    </a:tc>
                    <a:tc>
                      <a:txBody>
                        <a:bodyPr/>
                        <a:lstStyle/>
                        <a:p>
                          <a:pPr algn="ctr"/>
                          <a:r>
                            <a:rPr lang="pl-PL" sz="1200" dirty="0" smtClean="0"/>
                            <a:t>50</a:t>
                          </a:r>
                        </a:p>
                        <a:p>
                          <a:pPr algn="ctr"/>
                          <a:r>
                            <a:rPr lang="pl-PL" sz="1200" dirty="0" smtClean="0"/>
                            <a:t>100</a:t>
                          </a:r>
                        </a:p>
                        <a:p>
                          <a:pPr algn="ctr"/>
                          <a:r>
                            <a:rPr lang="pl-PL" sz="1200" dirty="0" smtClean="0"/>
                            <a:t>150</a:t>
                          </a:r>
                          <a:endParaRPr lang="en-US" sz="1200" dirty="0"/>
                        </a:p>
                      </a:txBody>
                      <a:tcPr/>
                    </a:tc>
                    <a:tc>
                      <a:txBody>
                        <a:bodyPr/>
                        <a:lstStyle/>
                        <a:p>
                          <a:pPr algn="ctr"/>
                          <a:r>
                            <a:rPr lang="pl-PL" sz="1200" dirty="0" smtClean="0"/>
                            <a:t>6079</a:t>
                          </a:r>
                        </a:p>
                        <a:p>
                          <a:pPr algn="ctr"/>
                          <a:r>
                            <a:rPr lang="pl-PL" sz="1200" dirty="0" smtClean="0"/>
                            <a:t>5571</a:t>
                          </a:r>
                        </a:p>
                        <a:p>
                          <a:pPr algn="ctr"/>
                          <a:r>
                            <a:rPr lang="pl-PL" sz="1200" dirty="0" smtClean="0"/>
                            <a:t>5764</a:t>
                          </a:r>
                          <a:endParaRPr lang="en-US" sz="1200" dirty="0"/>
                        </a:p>
                      </a:txBody>
                      <a:tcPr/>
                    </a:tc>
                    <a:tc>
                      <a:txBody>
                        <a:bodyPr/>
                        <a:lstStyle/>
                        <a:p>
                          <a:pPr algn="ctr"/>
                          <a:r>
                            <a:rPr lang="pl-PL" sz="1200" dirty="0" smtClean="0"/>
                            <a:t>5865</a:t>
                          </a:r>
                        </a:p>
                        <a:p>
                          <a:pPr algn="ctr"/>
                          <a:r>
                            <a:rPr lang="pl-PL" sz="1200" dirty="0" smtClean="0"/>
                            <a:t>5747</a:t>
                          </a:r>
                        </a:p>
                        <a:p>
                          <a:pPr algn="ctr"/>
                          <a:r>
                            <a:rPr lang="pl-PL" sz="1200" dirty="0" smtClean="0"/>
                            <a:t>5698</a:t>
                          </a:r>
                          <a:endParaRPr lang="en-US" sz="1200" dirty="0"/>
                        </a:p>
                      </a:txBody>
                      <a:tcPr/>
                    </a:tc>
                    <a:tc>
                      <a:txBody>
                        <a:bodyPr/>
                        <a:lstStyle/>
                        <a:p>
                          <a:pPr algn="ctr"/>
                          <a:r>
                            <a:rPr lang="pl-PL" sz="1200" dirty="0" smtClean="0">
                              <a:solidFill>
                                <a:srgbClr val="92D050"/>
                              </a:solidFill>
                            </a:rPr>
                            <a:t>3.52</a:t>
                          </a:r>
                        </a:p>
                        <a:p>
                          <a:pPr algn="ctr"/>
                          <a:r>
                            <a:rPr lang="pl-PL" sz="1200" dirty="0" smtClean="0">
                              <a:solidFill>
                                <a:srgbClr val="92D050"/>
                              </a:solidFill>
                            </a:rPr>
                            <a:t>3.16</a:t>
                          </a:r>
                        </a:p>
                        <a:p>
                          <a:pPr algn="ctr"/>
                          <a:r>
                            <a:rPr lang="pl-PL" sz="1200" dirty="0" smtClean="0">
                              <a:solidFill>
                                <a:srgbClr val="92D050"/>
                              </a:solidFill>
                            </a:rPr>
                            <a:t>1.15</a:t>
                          </a:r>
                          <a:endParaRPr lang="en-US" sz="1200" dirty="0">
                            <a:solidFill>
                              <a:srgbClr val="92D050"/>
                            </a:solidFill>
                          </a:endParaRPr>
                        </a:p>
                      </a:txBody>
                      <a:tcPr/>
                    </a:tc>
                  </a:tr>
                  <a:tr h="370840">
                    <a:tc>
                      <a:txBody>
                        <a:bodyPr/>
                        <a:lstStyle/>
                        <a:p>
                          <a:pPr algn="ctr"/>
                          <a:r>
                            <a:rPr lang="pl-PL" sz="1200" dirty="0" smtClean="0"/>
                            <a:t>A0</a:t>
                          </a:r>
                          <a:endParaRPr lang="en-US" sz="1200" dirty="0"/>
                        </a:p>
                      </a:txBody>
                      <a:tcPr anchor="ctr"/>
                    </a:tc>
                    <a:tc>
                      <a:txBody>
                        <a:bodyPr/>
                        <a:lstStyle/>
                        <a:p>
                          <a:pPr algn="ctr"/>
                          <a:r>
                            <a:rPr lang="pl-PL" sz="1200" dirty="0" smtClean="0"/>
                            <a:t>50</a:t>
                          </a:r>
                        </a:p>
                        <a:p>
                          <a:pPr algn="ctr"/>
                          <a:r>
                            <a:rPr lang="pl-PL" sz="1200" dirty="0" smtClean="0"/>
                            <a:t>100</a:t>
                          </a:r>
                          <a:endParaRPr lang="en-US" sz="1200" dirty="0"/>
                        </a:p>
                      </a:txBody>
                      <a:tcPr/>
                    </a:tc>
                    <a:tc>
                      <a:txBody>
                        <a:bodyPr/>
                        <a:lstStyle/>
                        <a:p>
                          <a:pPr algn="ctr"/>
                          <a:r>
                            <a:rPr lang="pl-PL" sz="1200" dirty="0" smtClean="0"/>
                            <a:t>1341</a:t>
                          </a:r>
                        </a:p>
                        <a:p>
                          <a:pPr algn="ctr"/>
                          <a:r>
                            <a:rPr lang="pl-PL" sz="1200" dirty="0" smtClean="0"/>
                            <a:t>1550</a:t>
                          </a:r>
                          <a:endParaRPr lang="en-US" sz="1200" dirty="0"/>
                        </a:p>
                      </a:txBody>
                      <a:tcPr/>
                    </a:tc>
                    <a:tc>
                      <a:txBody>
                        <a:bodyPr/>
                        <a:lstStyle/>
                        <a:p>
                          <a:pPr algn="ctr"/>
                          <a:r>
                            <a:rPr lang="pl-PL" sz="1200" dirty="0" smtClean="0"/>
                            <a:t>1325</a:t>
                          </a:r>
                        </a:p>
                        <a:p>
                          <a:pPr algn="ctr"/>
                          <a:r>
                            <a:rPr lang="pl-PL" sz="1200" dirty="0" smtClean="0"/>
                            <a:t>1396</a:t>
                          </a:r>
                          <a:endParaRPr lang="en-US" sz="1200" dirty="0"/>
                        </a:p>
                      </a:txBody>
                      <a:tcPr/>
                    </a:tc>
                    <a:tc>
                      <a:txBody>
                        <a:bodyPr/>
                        <a:lstStyle/>
                        <a:p>
                          <a:pPr algn="ctr"/>
                          <a:r>
                            <a:rPr lang="pl-PL" sz="1200" dirty="0" smtClean="0">
                              <a:solidFill>
                                <a:srgbClr val="92D050"/>
                              </a:solidFill>
                            </a:rPr>
                            <a:t>0.74</a:t>
                          </a:r>
                        </a:p>
                        <a:p>
                          <a:pPr algn="ctr"/>
                          <a:r>
                            <a:rPr lang="pl-PL" sz="1200" dirty="0" smtClean="0">
                              <a:solidFill>
                                <a:srgbClr val="92D050"/>
                              </a:solidFill>
                            </a:rPr>
                            <a:t>9.74</a:t>
                          </a:r>
                          <a:endParaRPr lang="en-US" sz="1200" dirty="0">
                            <a:solidFill>
                              <a:srgbClr val="92D050"/>
                            </a:solidFill>
                          </a:endParaRPr>
                        </a:p>
                      </a:txBody>
                      <a:tcPr/>
                    </a:tc>
                  </a:tr>
                </a:tbl>
              </a:graphicData>
            </a:graphic>
          </p:graphicFrame>
        </mc:Choice>
        <mc:Fallback xmlns="">
          <p:graphicFrame>
            <p:nvGraphicFramePr>
              <p:cNvPr id="2" name="Tabela 1"/>
              <p:cNvGraphicFramePr>
                <a:graphicFrameLocks noGrp="1"/>
              </p:cNvGraphicFramePr>
              <p:nvPr>
                <p:extLst>
                  <p:ext uri="{D42A27DB-BD31-4B8C-83A1-F6EECF244321}">
                    <p14:modId xmlns:p14="http://schemas.microsoft.com/office/powerpoint/2010/main" val="1673436472"/>
                  </p:ext>
                </p:extLst>
              </p:nvPr>
            </p:nvGraphicFramePr>
            <p:xfrm>
              <a:off x="2339752" y="2123688"/>
              <a:ext cx="6192689" cy="1737360"/>
            </p:xfrm>
            <a:graphic>
              <a:graphicData uri="http://schemas.openxmlformats.org/drawingml/2006/table">
                <a:tbl>
                  <a:tblPr firstRow="1" bandRow="1">
                    <a:tableStyleId>{5C22544A-7EE6-4342-B048-85BDC9FD1C3A}</a:tableStyleId>
                  </a:tblPr>
                  <a:tblGrid>
                    <a:gridCol w="993888"/>
                    <a:gridCol w="1483187"/>
                    <a:gridCol w="1238538"/>
                    <a:gridCol w="1238538"/>
                    <a:gridCol w="1238538"/>
                  </a:tblGrid>
                  <a:tr h="640080">
                    <a:tc>
                      <a:txBody>
                        <a:bodyPr/>
                        <a:lstStyle/>
                        <a:p>
                          <a:pPr algn="ctr"/>
                          <a:r>
                            <a:rPr lang="en-US" noProof="0" dirty="0" smtClean="0"/>
                            <a:t>Mode</a:t>
                          </a:r>
                          <a:endParaRPr lang="en-US" noProof="0" dirty="0"/>
                        </a:p>
                      </a:txBody>
                      <a:tcPr/>
                    </a:tc>
                    <a:tc>
                      <a:txBody>
                        <a:bodyPr/>
                        <a:lstStyle/>
                        <a:p>
                          <a:pPr algn="ctr"/>
                          <a:r>
                            <a:rPr lang="en-US" noProof="0" dirty="0" smtClean="0"/>
                            <a:t>Frequency</a:t>
                          </a:r>
                        </a:p>
                        <a:p>
                          <a:pPr algn="ctr"/>
                          <a:r>
                            <a:rPr lang="pl-PL" dirty="0" smtClean="0"/>
                            <a:t>kHz</a:t>
                          </a:r>
                          <a:endParaRPr lang="en-US" dirty="0"/>
                        </a:p>
                      </a:txBody>
                      <a:tcPr/>
                    </a:tc>
                    <a:tc>
                      <a:txBody>
                        <a:bodyPr/>
                        <a:lstStyle/>
                        <a:p>
                          <a:pPr algn="ctr"/>
                          <a:r>
                            <a:rPr lang="pl-PL" dirty="0" err="1" smtClean="0"/>
                            <a:t>C</a:t>
                          </a:r>
                          <a:r>
                            <a:rPr lang="pl-PL" baseline="-25000" dirty="0" err="1" smtClean="0"/>
                            <a:t>g</a:t>
                          </a:r>
                          <a:r>
                            <a:rPr lang="pl-PL" dirty="0" err="1" smtClean="0"/>
                            <a:t>-exp</a:t>
                          </a:r>
                          <a:r>
                            <a:rPr lang="pl-PL" dirty="0" smtClean="0"/>
                            <a:t>.</a:t>
                          </a:r>
                        </a:p>
                        <a:p>
                          <a:pPr algn="ctr"/>
                          <a:r>
                            <a:rPr lang="pl-PL" dirty="0" smtClean="0"/>
                            <a:t>m/s</a:t>
                          </a:r>
                          <a:endParaRPr lang="en-US" dirty="0"/>
                        </a:p>
                      </a:txBody>
                      <a:tcPr/>
                    </a:tc>
                    <a:tc>
                      <a:txBody>
                        <a:bodyPr/>
                        <a:lstStyle/>
                        <a:p>
                          <a:pPr algn="ctr"/>
                          <a:r>
                            <a:rPr lang="pl-PL" dirty="0" err="1" smtClean="0"/>
                            <a:t>C</a:t>
                          </a:r>
                          <a:r>
                            <a:rPr lang="pl-PL" baseline="-25000" dirty="0" err="1" smtClean="0"/>
                            <a:t>g</a:t>
                          </a:r>
                          <a:r>
                            <a:rPr lang="pl-PL" dirty="0" err="1" smtClean="0"/>
                            <a:t>-num</a:t>
                          </a:r>
                          <a:r>
                            <a:rPr lang="pl-PL" dirty="0" smtClean="0"/>
                            <a:t>.</a:t>
                          </a:r>
                        </a:p>
                        <a:p>
                          <a:pPr algn="ctr"/>
                          <a:r>
                            <a:rPr lang="pl-PL" dirty="0" smtClean="0"/>
                            <a:t>m/s</a:t>
                          </a:r>
                          <a:endParaRPr lang="en-US" dirty="0"/>
                        </a:p>
                      </a:txBody>
                      <a:tcPr/>
                    </a:tc>
                    <a:tc>
                      <a:txBody>
                        <a:bodyPr/>
                        <a:lstStyle/>
                        <a:p>
                          <a:endParaRPr lang="en-US"/>
                        </a:p>
                      </a:txBody>
                      <a:tcPr>
                        <a:blipFill rotWithShape="0">
                          <a:blip r:embed="rId5"/>
                          <a:stretch>
                            <a:fillRect l="-401478" t="-4762" r="-1970" b="-179048"/>
                          </a:stretch>
                        </a:blipFill>
                      </a:tcPr>
                    </a:tc>
                  </a:tr>
                  <a:tr h="640080">
                    <a:tc>
                      <a:txBody>
                        <a:bodyPr/>
                        <a:lstStyle/>
                        <a:p>
                          <a:pPr algn="ctr"/>
                          <a:r>
                            <a:rPr lang="pl-PL" sz="1200" dirty="0" smtClean="0"/>
                            <a:t>S0</a:t>
                          </a:r>
                          <a:endParaRPr lang="en-US" sz="1200" dirty="0"/>
                        </a:p>
                      </a:txBody>
                      <a:tcPr anchor="ctr"/>
                    </a:tc>
                    <a:tc>
                      <a:txBody>
                        <a:bodyPr/>
                        <a:lstStyle/>
                        <a:p>
                          <a:pPr algn="ctr"/>
                          <a:r>
                            <a:rPr lang="pl-PL" sz="1200" dirty="0" smtClean="0"/>
                            <a:t>50</a:t>
                          </a:r>
                        </a:p>
                        <a:p>
                          <a:pPr algn="ctr"/>
                          <a:r>
                            <a:rPr lang="pl-PL" sz="1200" dirty="0" smtClean="0"/>
                            <a:t>100</a:t>
                          </a:r>
                        </a:p>
                        <a:p>
                          <a:pPr algn="ctr"/>
                          <a:r>
                            <a:rPr lang="pl-PL" sz="1200" dirty="0" smtClean="0"/>
                            <a:t>150</a:t>
                          </a:r>
                          <a:endParaRPr lang="en-US" sz="1200" dirty="0"/>
                        </a:p>
                      </a:txBody>
                      <a:tcPr/>
                    </a:tc>
                    <a:tc>
                      <a:txBody>
                        <a:bodyPr/>
                        <a:lstStyle/>
                        <a:p>
                          <a:pPr algn="ctr"/>
                          <a:r>
                            <a:rPr lang="pl-PL" sz="1200" dirty="0" smtClean="0"/>
                            <a:t>6079</a:t>
                          </a:r>
                        </a:p>
                        <a:p>
                          <a:pPr algn="ctr"/>
                          <a:r>
                            <a:rPr lang="pl-PL" sz="1200" dirty="0" smtClean="0"/>
                            <a:t>5571</a:t>
                          </a:r>
                        </a:p>
                        <a:p>
                          <a:pPr algn="ctr"/>
                          <a:r>
                            <a:rPr lang="pl-PL" sz="1200" dirty="0" smtClean="0"/>
                            <a:t>5764</a:t>
                          </a:r>
                          <a:endParaRPr lang="en-US" sz="1200" dirty="0"/>
                        </a:p>
                      </a:txBody>
                      <a:tcPr/>
                    </a:tc>
                    <a:tc>
                      <a:txBody>
                        <a:bodyPr/>
                        <a:lstStyle/>
                        <a:p>
                          <a:pPr algn="ctr"/>
                          <a:r>
                            <a:rPr lang="pl-PL" sz="1200" dirty="0" smtClean="0"/>
                            <a:t>5865</a:t>
                          </a:r>
                        </a:p>
                        <a:p>
                          <a:pPr algn="ctr"/>
                          <a:r>
                            <a:rPr lang="pl-PL" sz="1200" dirty="0" smtClean="0"/>
                            <a:t>5747</a:t>
                          </a:r>
                        </a:p>
                        <a:p>
                          <a:pPr algn="ctr"/>
                          <a:r>
                            <a:rPr lang="pl-PL" sz="1200" dirty="0" smtClean="0"/>
                            <a:t>5698</a:t>
                          </a:r>
                          <a:endParaRPr lang="en-US" sz="1200" dirty="0"/>
                        </a:p>
                      </a:txBody>
                      <a:tcPr/>
                    </a:tc>
                    <a:tc>
                      <a:txBody>
                        <a:bodyPr/>
                        <a:lstStyle/>
                        <a:p>
                          <a:pPr algn="ctr"/>
                          <a:r>
                            <a:rPr lang="pl-PL" sz="1200" dirty="0" smtClean="0">
                              <a:solidFill>
                                <a:srgbClr val="92D050"/>
                              </a:solidFill>
                            </a:rPr>
                            <a:t>3.52</a:t>
                          </a:r>
                        </a:p>
                        <a:p>
                          <a:pPr algn="ctr"/>
                          <a:r>
                            <a:rPr lang="pl-PL" sz="1200" dirty="0" smtClean="0">
                              <a:solidFill>
                                <a:srgbClr val="92D050"/>
                              </a:solidFill>
                            </a:rPr>
                            <a:t>3.16</a:t>
                          </a:r>
                        </a:p>
                        <a:p>
                          <a:pPr algn="ctr"/>
                          <a:r>
                            <a:rPr lang="pl-PL" sz="1200" dirty="0" smtClean="0">
                              <a:solidFill>
                                <a:srgbClr val="92D050"/>
                              </a:solidFill>
                            </a:rPr>
                            <a:t>1.15</a:t>
                          </a:r>
                          <a:endParaRPr lang="en-US" sz="1200" dirty="0">
                            <a:solidFill>
                              <a:srgbClr val="92D050"/>
                            </a:solidFill>
                          </a:endParaRPr>
                        </a:p>
                      </a:txBody>
                      <a:tcPr/>
                    </a:tc>
                  </a:tr>
                  <a:tr h="457200">
                    <a:tc>
                      <a:txBody>
                        <a:bodyPr/>
                        <a:lstStyle/>
                        <a:p>
                          <a:pPr algn="ctr"/>
                          <a:r>
                            <a:rPr lang="pl-PL" sz="1200" dirty="0" smtClean="0"/>
                            <a:t>A0</a:t>
                          </a:r>
                          <a:endParaRPr lang="en-US" sz="1200" dirty="0"/>
                        </a:p>
                      </a:txBody>
                      <a:tcPr anchor="ctr"/>
                    </a:tc>
                    <a:tc>
                      <a:txBody>
                        <a:bodyPr/>
                        <a:lstStyle/>
                        <a:p>
                          <a:pPr algn="ctr"/>
                          <a:r>
                            <a:rPr lang="pl-PL" sz="1200" dirty="0" smtClean="0"/>
                            <a:t>50</a:t>
                          </a:r>
                        </a:p>
                        <a:p>
                          <a:pPr algn="ctr"/>
                          <a:r>
                            <a:rPr lang="pl-PL" sz="1200" dirty="0" smtClean="0"/>
                            <a:t>100</a:t>
                          </a:r>
                          <a:endParaRPr lang="en-US" sz="1200" dirty="0"/>
                        </a:p>
                      </a:txBody>
                      <a:tcPr/>
                    </a:tc>
                    <a:tc>
                      <a:txBody>
                        <a:bodyPr/>
                        <a:lstStyle/>
                        <a:p>
                          <a:pPr algn="ctr"/>
                          <a:r>
                            <a:rPr lang="pl-PL" sz="1200" dirty="0" smtClean="0"/>
                            <a:t>1341</a:t>
                          </a:r>
                        </a:p>
                        <a:p>
                          <a:pPr algn="ctr"/>
                          <a:r>
                            <a:rPr lang="pl-PL" sz="1200" dirty="0" smtClean="0"/>
                            <a:t>1550</a:t>
                          </a:r>
                          <a:endParaRPr lang="en-US" sz="1200" dirty="0"/>
                        </a:p>
                      </a:txBody>
                      <a:tcPr/>
                    </a:tc>
                    <a:tc>
                      <a:txBody>
                        <a:bodyPr/>
                        <a:lstStyle/>
                        <a:p>
                          <a:pPr algn="ctr"/>
                          <a:r>
                            <a:rPr lang="pl-PL" sz="1200" dirty="0" smtClean="0"/>
                            <a:t>1325</a:t>
                          </a:r>
                        </a:p>
                        <a:p>
                          <a:pPr algn="ctr"/>
                          <a:r>
                            <a:rPr lang="pl-PL" sz="1200" dirty="0" smtClean="0"/>
                            <a:t>1396</a:t>
                          </a:r>
                          <a:endParaRPr lang="en-US" sz="1200" dirty="0"/>
                        </a:p>
                      </a:txBody>
                      <a:tcPr/>
                    </a:tc>
                    <a:tc>
                      <a:txBody>
                        <a:bodyPr/>
                        <a:lstStyle/>
                        <a:p>
                          <a:pPr algn="ctr"/>
                          <a:r>
                            <a:rPr lang="pl-PL" sz="1200" dirty="0" smtClean="0">
                              <a:solidFill>
                                <a:srgbClr val="92D050"/>
                              </a:solidFill>
                            </a:rPr>
                            <a:t>0.74</a:t>
                          </a:r>
                        </a:p>
                        <a:p>
                          <a:pPr algn="ctr"/>
                          <a:r>
                            <a:rPr lang="pl-PL" sz="1200" dirty="0" smtClean="0">
                              <a:solidFill>
                                <a:srgbClr val="92D050"/>
                              </a:solidFill>
                            </a:rPr>
                            <a:t>9.74</a:t>
                          </a:r>
                          <a:endParaRPr lang="en-US" sz="1200" dirty="0">
                            <a:solidFill>
                              <a:srgbClr val="92D050"/>
                            </a:solidFill>
                          </a:endParaRPr>
                        </a:p>
                      </a:txBody>
                      <a:tcPr/>
                    </a:tc>
                  </a:tr>
                </a:tbl>
              </a:graphicData>
            </a:graphic>
          </p:graphicFrame>
        </mc:Fallback>
      </mc:AlternateContent>
      <p:sp>
        <p:nvSpPr>
          <p:cNvPr id="3" name="pole tekstowe 2"/>
          <p:cNvSpPr txBox="1"/>
          <p:nvPr/>
        </p:nvSpPr>
        <p:spPr>
          <a:xfrm>
            <a:off x="4536651" y="1754356"/>
            <a:ext cx="2464136" cy="369332"/>
          </a:xfrm>
          <a:prstGeom prst="rect">
            <a:avLst/>
          </a:prstGeom>
          <a:noFill/>
        </p:spPr>
        <p:txBody>
          <a:bodyPr wrap="none" rtlCol="0">
            <a:spAutoFit/>
          </a:bodyPr>
          <a:lstStyle/>
          <a:p>
            <a:r>
              <a:rPr lang="en-US" dirty="0" smtClean="0"/>
              <a:t>Mode</a:t>
            </a:r>
            <a:r>
              <a:rPr lang="pl-PL" dirty="0" smtClean="0"/>
              <a:t> </a:t>
            </a:r>
            <a:r>
              <a:rPr lang="en-US" dirty="0" smtClean="0"/>
              <a:t>group velocity</a:t>
            </a:r>
            <a:endParaRPr lang="en-US" dirty="0"/>
          </a:p>
        </p:txBody>
      </p:sp>
      <mc:AlternateContent xmlns:mc="http://schemas.openxmlformats.org/markup-compatibility/2006" xmlns:a14="http://schemas.microsoft.com/office/drawing/2010/main">
        <mc:Choice Requires="a14">
          <p:graphicFrame>
            <p:nvGraphicFramePr>
              <p:cNvPr id="10" name="Tabela 9"/>
              <p:cNvGraphicFramePr>
                <a:graphicFrameLocks noGrp="1"/>
              </p:cNvGraphicFramePr>
              <p:nvPr>
                <p:extLst>
                  <p:ext uri="{D42A27DB-BD31-4B8C-83A1-F6EECF244321}">
                    <p14:modId xmlns:p14="http://schemas.microsoft.com/office/powerpoint/2010/main" val="2939451148"/>
                  </p:ext>
                </p:extLst>
              </p:nvPr>
            </p:nvGraphicFramePr>
            <p:xfrm>
              <a:off x="2494111" y="4499952"/>
              <a:ext cx="6192689" cy="1737360"/>
            </p:xfrm>
            <a:graphic>
              <a:graphicData uri="http://schemas.openxmlformats.org/drawingml/2006/table">
                <a:tbl>
                  <a:tblPr firstRow="1" bandRow="1">
                    <a:tableStyleId>{5C22544A-7EE6-4342-B048-85BDC9FD1C3A}</a:tableStyleId>
                  </a:tblPr>
                  <a:tblGrid>
                    <a:gridCol w="993888"/>
                    <a:gridCol w="1483187"/>
                    <a:gridCol w="1238538"/>
                    <a:gridCol w="1238538"/>
                    <a:gridCol w="1238538"/>
                  </a:tblGrid>
                  <a:tr h="370840">
                    <a:tc>
                      <a:txBody>
                        <a:bodyPr/>
                        <a:lstStyle/>
                        <a:p>
                          <a:pPr algn="ctr"/>
                          <a:r>
                            <a:rPr lang="en-US" noProof="0" dirty="0" smtClean="0"/>
                            <a:t>Mode</a:t>
                          </a:r>
                          <a:endParaRPr lang="en-US" noProof="0" dirty="0"/>
                        </a:p>
                      </a:txBody>
                      <a:tcPr/>
                    </a:tc>
                    <a:tc>
                      <a:txBody>
                        <a:bodyPr/>
                        <a:lstStyle/>
                        <a:p>
                          <a:pPr algn="ctr"/>
                          <a:r>
                            <a:rPr lang="en-US" noProof="0" dirty="0" smtClean="0"/>
                            <a:t>Frequency</a:t>
                          </a:r>
                        </a:p>
                        <a:p>
                          <a:pPr algn="ctr"/>
                          <a:r>
                            <a:rPr lang="pl-PL" dirty="0" smtClean="0"/>
                            <a:t>kHz</a:t>
                          </a:r>
                          <a:endParaRPr lang="en-US" dirty="0"/>
                        </a:p>
                      </a:txBody>
                      <a:tcPr/>
                    </a:tc>
                    <a:tc>
                      <a:txBody>
                        <a:bodyPr/>
                        <a:lstStyle/>
                        <a:p>
                          <a:pPr algn="ctr"/>
                          <a:r>
                            <a:rPr lang="pl-PL" dirty="0" smtClean="0"/>
                            <a:t>A-</a:t>
                          </a:r>
                          <a:r>
                            <a:rPr lang="pl-PL" dirty="0" err="1" smtClean="0"/>
                            <a:t>exp</a:t>
                          </a:r>
                          <a:r>
                            <a:rPr lang="pl-PL" dirty="0" smtClean="0"/>
                            <a:t>.</a:t>
                          </a:r>
                        </a:p>
                        <a:p>
                          <a:pPr algn="ctr"/>
                          <a:r>
                            <a:rPr lang="pl-PL" dirty="0" smtClean="0"/>
                            <a:t>m/s</a:t>
                          </a:r>
                          <a:endParaRPr lang="en-US" dirty="0"/>
                        </a:p>
                      </a:txBody>
                      <a:tcPr/>
                    </a:tc>
                    <a:tc>
                      <a:txBody>
                        <a:bodyPr/>
                        <a:lstStyle/>
                        <a:p>
                          <a:pPr algn="ctr"/>
                          <a:r>
                            <a:rPr lang="pl-PL" dirty="0" smtClean="0"/>
                            <a:t>A-</a:t>
                          </a:r>
                          <a:r>
                            <a:rPr lang="pl-PL" dirty="0" err="1" smtClean="0"/>
                            <a:t>num</a:t>
                          </a:r>
                          <a:r>
                            <a:rPr lang="pl-PL" dirty="0" smtClean="0"/>
                            <a:t>.</a:t>
                          </a:r>
                        </a:p>
                        <a:p>
                          <a:pPr algn="ctr"/>
                          <a:r>
                            <a:rPr lang="pl-PL" dirty="0" smtClean="0"/>
                            <a:t>m/s</a:t>
                          </a:r>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𝜹</m:t>
                                </m:r>
                              </m:oMath>
                            </m:oMathPara>
                          </a14:m>
                          <a:endParaRPr lang="pl-PL" dirty="0" smtClean="0">
                            <a:ea typeface="Cambria Math" panose="02040503050406030204" pitchFamily="18" charset="0"/>
                          </a:endParaRPr>
                        </a:p>
                        <a:p>
                          <a:pPr algn="ctr"/>
                          <a:r>
                            <a:rPr lang="pl-PL" dirty="0" smtClean="0"/>
                            <a:t>%</a:t>
                          </a:r>
                          <a:endParaRPr lang="en-US" dirty="0"/>
                        </a:p>
                      </a:txBody>
                      <a:tcPr/>
                    </a:tc>
                  </a:tr>
                  <a:tr h="370840">
                    <a:tc>
                      <a:txBody>
                        <a:bodyPr/>
                        <a:lstStyle/>
                        <a:p>
                          <a:pPr algn="ctr"/>
                          <a:r>
                            <a:rPr lang="pl-PL" sz="1200" dirty="0" smtClean="0"/>
                            <a:t>S0</a:t>
                          </a:r>
                          <a:endParaRPr lang="en-US" sz="1200" dirty="0"/>
                        </a:p>
                      </a:txBody>
                      <a:tcPr anchor="ctr"/>
                    </a:tc>
                    <a:tc>
                      <a:txBody>
                        <a:bodyPr/>
                        <a:lstStyle/>
                        <a:p>
                          <a:pPr algn="ctr"/>
                          <a:r>
                            <a:rPr lang="pl-PL" sz="1200" dirty="0" smtClean="0"/>
                            <a:t>50</a:t>
                          </a:r>
                        </a:p>
                        <a:p>
                          <a:pPr algn="ctr"/>
                          <a:r>
                            <a:rPr lang="pl-PL" sz="1200" dirty="0" smtClean="0"/>
                            <a:t>100</a:t>
                          </a:r>
                        </a:p>
                        <a:p>
                          <a:pPr algn="ctr"/>
                          <a:r>
                            <a:rPr lang="pl-PL" sz="1200" dirty="0" smtClean="0"/>
                            <a:t>150</a:t>
                          </a:r>
                          <a:endParaRPr lang="en-US" sz="1200" dirty="0"/>
                        </a:p>
                      </a:txBody>
                      <a:tcPr/>
                    </a:tc>
                    <a:tc>
                      <a:txBody>
                        <a:bodyPr/>
                        <a:lstStyle/>
                        <a:p>
                          <a:pPr algn="ctr"/>
                          <a:r>
                            <a:rPr lang="pl-PL" sz="1200" dirty="0" smtClean="0"/>
                            <a:t>12</a:t>
                          </a:r>
                        </a:p>
                        <a:p>
                          <a:pPr algn="ctr"/>
                          <a:r>
                            <a:rPr lang="pl-PL" sz="1200" dirty="0" smtClean="0"/>
                            <a:t>171</a:t>
                          </a:r>
                        </a:p>
                        <a:p>
                          <a:pPr algn="ctr"/>
                          <a:r>
                            <a:rPr lang="pl-PL" sz="1200" dirty="0" smtClean="0"/>
                            <a:t>648</a:t>
                          </a:r>
                          <a:endParaRPr lang="en-US" sz="1200" dirty="0"/>
                        </a:p>
                      </a:txBody>
                      <a:tcPr/>
                    </a:tc>
                    <a:tc>
                      <a:txBody>
                        <a:bodyPr/>
                        <a:lstStyle/>
                        <a:p>
                          <a:pPr algn="ctr"/>
                          <a:r>
                            <a:rPr lang="pl-PL" sz="1200" dirty="0" smtClean="0"/>
                            <a:t>171</a:t>
                          </a:r>
                        </a:p>
                        <a:p>
                          <a:pPr algn="ctr"/>
                          <a:r>
                            <a:rPr lang="pl-PL" sz="1200" dirty="0" smtClean="0"/>
                            <a:t>162</a:t>
                          </a:r>
                        </a:p>
                        <a:p>
                          <a:pPr algn="ctr"/>
                          <a:r>
                            <a:rPr lang="pl-PL" sz="1200" dirty="0" smtClean="0"/>
                            <a:t>664</a:t>
                          </a:r>
                          <a:endParaRPr lang="en-US" sz="1200" dirty="0"/>
                        </a:p>
                      </a:txBody>
                      <a:tcPr/>
                    </a:tc>
                    <a:tc>
                      <a:txBody>
                        <a:bodyPr/>
                        <a:lstStyle/>
                        <a:p>
                          <a:pPr algn="ctr"/>
                          <a:r>
                            <a:rPr lang="pl-PL" sz="1200" dirty="0" smtClean="0">
                              <a:solidFill>
                                <a:srgbClr val="FF0000"/>
                              </a:solidFill>
                            </a:rPr>
                            <a:t>25.0</a:t>
                          </a:r>
                        </a:p>
                        <a:p>
                          <a:pPr algn="ctr"/>
                          <a:r>
                            <a:rPr lang="pl-PL" sz="1200" dirty="0" smtClean="0">
                              <a:solidFill>
                                <a:srgbClr val="92D050"/>
                              </a:solidFill>
                            </a:rPr>
                            <a:t>5.26</a:t>
                          </a:r>
                        </a:p>
                        <a:p>
                          <a:pPr algn="ctr"/>
                          <a:r>
                            <a:rPr lang="pl-PL" sz="1200" dirty="0" smtClean="0">
                              <a:solidFill>
                                <a:srgbClr val="92D050"/>
                              </a:solidFill>
                            </a:rPr>
                            <a:t>2.47</a:t>
                          </a:r>
                          <a:endParaRPr lang="en-US" sz="1200" dirty="0">
                            <a:solidFill>
                              <a:srgbClr val="92D050"/>
                            </a:solidFill>
                          </a:endParaRPr>
                        </a:p>
                      </a:txBody>
                      <a:tcPr/>
                    </a:tc>
                  </a:tr>
                  <a:tr h="370840">
                    <a:tc>
                      <a:txBody>
                        <a:bodyPr/>
                        <a:lstStyle/>
                        <a:p>
                          <a:pPr algn="ctr"/>
                          <a:r>
                            <a:rPr lang="pl-PL" sz="1200" dirty="0" smtClean="0"/>
                            <a:t>A0</a:t>
                          </a:r>
                          <a:endParaRPr lang="en-US" sz="1200" dirty="0"/>
                        </a:p>
                      </a:txBody>
                      <a:tcPr anchor="ctr"/>
                    </a:tc>
                    <a:tc>
                      <a:txBody>
                        <a:bodyPr/>
                        <a:lstStyle/>
                        <a:p>
                          <a:pPr algn="ctr"/>
                          <a:r>
                            <a:rPr lang="pl-PL" sz="1200" dirty="0" smtClean="0"/>
                            <a:t>50</a:t>
                          </a:r>
                        </a:p>
                        <a:p>
                          <a:pPr algn="ctr"/>
                          <a:r>
                            <a:rPr lang="pl-PL" sz="1200" dirty="0" smtClean="0"/>
                            <a:t>100</a:t>
                          </a:r>
                          <a:endParaRPr lang="en-US" sz="1200" dirty="0"/>
                        </a:p>
                      </a:txBody>
                      <a:tcPr/>
                    </a:tc>
                    <a:tc>
                      <a:txBody>
                        <a:bodyPr/>
                        <a:lstStyle/>
                        <a:p>
                          <a:pPr algn="ctr"/>
                          <a:r>
                            <a:rPr lang="pl-PL" sz="1200" dirty="0" smtClean="0"/>
                            <a:t>134</a:t>
                          </a:r>
                        </a:p>
                        <a:p>
                          <a:pPr algn="ctr"/>
                          <a:r>
                            <a:rPr lang="pl-PL" sz="1200" dirty="0" smtClean="0"/>
                            <a:t>84</a:t>
                          </a:r>
                          <a:endParaRPr lang="en-US" sz="1200" dirty="0"/>
                        </a:p>
                      </a:txBody>
                      <a:tcPr/>
                    </a:tc>
                    <a:tc>
                      <a:txBody>
                        <a:bodyPr/>
                        <a:lstStyle/>
                        <a:p>
                          <a:pPr algn="ctr"/>
                          <a:r>
                            <a:rPr lang="pl-PL" sz="1200" dirty="0" smtClean="0"/>
                            <a:t>125</a:t>
                          </a:r>
                        </a:p>
                        <a:p>
                          <a:pPr algn="ctr"/>
                          <a:r>
                            <a:rPr lang="pl-PL" sz="1200" dirty="0" smtClean="0"/>
                            <a:t>104</a:t>
                          </a:r>
                          <a:endParaRPr lang="en-US" sz="1200" dirty="0"/>
                        </a:p>
                      </a:txBody>
                      <a:tcPr/>
                    </a:tc>
                    <a:tc>
                      <a:txBody>
                        <a:bodyPr/>
                        <a:lstStyle/>
                        <a:p>
                          <a:pPr algn="ctr"/>
                          <a:r>
                            <a:rPr lang="pl-PL" sz="1200" dirty="0" smtClean="0">
                              <a:solidFill>
                                <a:srgbClr val="92D050"/>
                              </a:solidFill>
                            </a:rPr>
                            <a:t>6.72</a:t>
                          </a:r>
                        </a:p>
                        <a:p>
                          <a:pPr algn="ctr"/>
                          <a:r>
                            <a:rPr lang="pl-PL" sz="1200" dirty="0" smtClean="0">
                              <a:solidFill>
                                <a:srgbClr val="FF0000"/>
                              </a:solidFill>
                            </a:rPr>
                            <a:t>23.8</a:t>
                          </a:r>
                          <a:endParaRPr lang="en-US" sz="1200" dirty="0">
                            <a:solidFill>
                              <a:srgbClr val="FF0000"/>
                            </a:solidFill>
                          </a:endParaRPr>
                        </a:p>
                      </a:txBody>
                      <a:tcPr/>
                    </a:tc>
                  </a:tr>
                </a:tbl>
              </a:graphicData>
            </a:graphic>
          </p:graphicFrame>
        </mc:Choice>
        <mc:Fallback xmlns="">
          <p:graphicFrame>
            <p:nvGraphicFramePr>
              <p:cNvPr id="10" name="Tabela 9"/>
              <p:cNvGraphicFramePr>
                <a:graphicFrameLocks noGrp="1"/>
              </p:cNvGraphicFramePr>
              <p:nvPr>
                <p:extLst>
                  <p:ext uri="{D42A27DB-BD31-4B8C-83A1-F6EECF244321}">
                    <p14:modId xmlns:p14="http://schemas.microsoft.com/office/powerpoint/2010/main" val="2939451148"/>
                  </p:ext>
                </p:extLst>
              </p:nvPr>
            </p:nvGraphicFramePr>
            <p:xfrm>
              <a:off x="2494111" y="4499952"/>
              <a:ext cx="6192689" cy="1737360"/>
            </p:xfrm>
            <a:graphic>
              <a:graphicData uri="http://schemas.openxmlformats.org/drawingml/2006/table">
                <a:tbl>
                  <a:tblPr firstRow="1" bandRow="1">
                    <a:tableStyleId>{5C22544A-7EE6-4342-B048-85BDC9FD1C3A}</a:tableStyleId>
                  </a:tblPr>
                  <a:tblGrid>
                    <a:gridCol w="993888"/>
                    <a:gridCol w="1483187"/>
                    <a:gridCol w="1238538"/>
                    <a:gridCol w="1238538"/>
                    <a:gridCol w="1238538"/>
                  </a:tblGrid>
                  <a:tr h="640080">
                    <a:tc>
                      <a:txBody>
                        <a:bodyPr/>
                        <a:lstStyle/>
                        <a:p>
                          <a:pPr algn="ctr"/>
                          <a:r>
                            <a:rPr lang="en-US" noProof="0" dirty="0" smtClean="0"/>
                            <a:t>Mode</a:t>
                          </a:r>
                          <a:endParaRPr lang="en-US" noProof="0" dirty="0"/>
                        </a:p>
                      </a:txBody>
                      <a:tcPr/>
                    </a:tc>
                    <a:tc>
                      <a:txBody>
                        <a:bodyPr/>
                        <a:lstStyle/>
                        <a:p>
                          <a:pPr algn="ctr"/>
                          <a:r>
                            <a:rPr lang="en-US" noProof="0" dirty="0" smtClean="0"/>
                            <a:t>Frequency</a:t>
                          </a:r>
                        </a:p>
                        <a:p>
                          <a:pPr algn="ctr"/>
                          <a:r>
                            <a:rPr lang="pl-PL" dirty="0" smtClean="0"/>
                            <a:t>kHz</a:t>
                          </a:r>
                          <a:endParaRPr lang="en-US" dirty="0"/>
                        </a:p>
                      </a:txBody>
                      <a:tcPr/>
                    </a:tc>
                    <a:tc>
                      <a:txBody>
                        <a:bodyPr/>
                        <a:lstStyle/>
                        <a:p>
                          <a:pPr algn="ctr"/>
                          <a:r>
                            <a:rPr lang="pl-PL" dirty="0" smtClean="0"/>
                            <a:t>A-</a:t>
                          </a:r>
                          <a:r>
                            <a:rPr lang="pl-PL" dirty="0" err="1" smtClean="0"/>
                            <a:t>exp</a:t>
                          </a:r>
                          <a:r>
                            <a:rPr lang="pl-PL" dirty="0" smtClean="0"/>
                            <a:t>.</a:t>
                          </a:r>
                        </a:p>
                        <a:p>
                          <a:pPr algn="ctr"/>
                          <a:r>
                            <a:rPr lang="pl-PL" dirty="0" smtClean="0"/>
                            <a:t>m/s</a:t>
                          </a:r>
                          <a:endParaRPr lang="en-US" dirty="0"/>
                        </a:p>
                      </a:txBody>
                      <a:tcPr/>
                    </a:tc>
                    <a:tc>
                      <a:txBody>
                        <a:bodyPr/>
                        <a:lstStyle/>
                        <a:p>
                          <a:pPr algn="ctr"/>
                          <a:r>
                            <a:rPr lang="pl-PL" dirty="0" smtClean="0"/>
                            <a:t>A-</a:t>
                          </a:r>
                          <a:r>
                            <a:rPr lang="pl-PL" dirty="0" err="1" smtClean="0"/>
                            <a:t>num</a:t>
                          </a:r>
                          <a:r>
                            <a:rPr lang="pl-PL" dirty="0" smtClean="0"/>
                            <a:t>.</a:t>
                          </a:r>
                        </a:p>
                        <a:p>
                          <a:pPr algn="ctr"/>
                          <a:r>
                            <a:rPr lang="pl-PL" dirty="0" smtClean="0"/>
                            <a:t>m/s</a:t>
                          </a:r>
                          <a:endParaRPr lang="en-US" dirty="0"/>
                        </a:p>
                      </a:txBody>
                      <a:tcPr/>
                    </a:tc>
                    <a:tc>
                      <a:txBody>
                        <a:bodyPr/>
                        <a:lstStyle/>
                        <a:p>
                          <a:endParaRPr lang="en-US"/>
                        </a:p>
                      </a:txBody>
                      <a:tcPr>
                        <a:blipFill rotWithShape="0">
                          <a:blip r:embed="rId6"/>
                          <a:stretch>
                            <a:fillRect l="-400985" t="-4762" r="-2463" b="-179048"/>
                          </a:stretch>
                        </a:blipFill>
                      </a:tcPr>
                    </a:tc>
                  </a:tr>
                  <a:tr h="640080">
                    <a:tc>
                      <a:txBody>
                        <a:bodyPr/>
                        <a:lstStyle/>
                        <a:p>
                          <a:pPr algn="ctr"/>
                          <a:r>
                            <a:rPr lang="pl-PL" sz="1200" dirty="0" smtClean="0"/>
                            <a:t>S0</a:t>
                          </a:r>
                          <a:endParaRPr lang="en-US" sz="1200" dirty="0"/>
                        </a:p>
                      </a:txBody>
                      <a:tcPr anchor="ctr"/>
                    </a:tc>
                    <a:tc>
                      <a:txBody>
                        <a:bodyPr/>
                        <a:lstStyle/>
                        <a:p>
                          <a:pPr algn="ctr"/>
                          <a:r>
                            <a:rPr lang="pl-PL" sz="1200" dirty="0" smtClean="0"/>
                            <a:t>50</a:t>
                          </a:r>
                        </a:p>
                        <a:p>
                          <a:pPr algn="ctr"/>
                          <a:r>
                            <a:rPr lang="pl-PL" sz="1200" dirty="0" smtClean="0"/>
                            <a:t>100</a:t>
                          </a:r>
                        </a:p>
                        <a:p>
                          <a:pPr algn="ctr"/>
                          <a:r>
                            <a:rPr lang="pl-PL" sz="1200" dirty="0" smtClean="0"/>
                            <a:t>150</a:t>
                          </a:r>
                          <a:endParaRPr lang="en-US" sz="1200" dirty="0"/>
                        </a:p>
                      </a:txBody>
                      <a:tcPr/>
                    </a:tc>
                    <a:tc>
                      <a:txBody>
                        <a:bodyPr/>
                        <a:lstStyle/>
                        <a:p>
                          <a:pPr algn="ctr"/>
                          <a:r>
                            <a:rPr lang="pl-PL" sz="1200" dirty="0" smtClean="0"/>
                            <a:t>12</a:t>
                          </a:r>
                        </a:p>
                        <a:p>
                          <a:pPr algn="ctr"/>
                          <a:r>
                            <a:rPr lang="pl-PL" sz="1200" dirty="0" smtClean="0"/>
                            <a:t>171</a:t>
                          </a:r>
                        </a:p>
                        <a:p>
                          <a:pPr algn="ctr"/>
                          <a:r>
                            <a:rPr lang="pl-PL" sz="1200" dirty="0" smtClean="0"/>
                            <a:t>648</a:t>
                          </a:r>
                          <a:endParaRPr lang="en-US" sz="1200" dirty="0"/>
                        </a:p>
                      </a:txBody>
                      <a:tcPr/>
                    </a:tc>
                    <a:tc>
                      <a:txBody>
                        <a:bodyPr/>
                        <a:lstStyle/>
                        <a:p>
                          <a:pPr algn="ctr"/>
                          <a:r>
                            <a:rPr lang="pl-PL" sz="1200" dirty="0" smtClean="0"/>
                            <a:t>171</a:t>
                          </a:r>
                        </a:p>
                        <a:p>
                          <a:pPr algn="ctr"/>
                          <a:r>
                            <a:rPr lang="pl-PL" sz="1200" dirty="0" smtClean="0"/>
                            <a:t>162</a:t>
                          </a:r>
                        </a:p>
                        <a:p>
                          <a:pPr algn="ctr"/>
                          <a:r>
                            <a:rPr lang="pl-PL" sz="1200" dirty="0" smtClean="0"/>
                            <a:t>664</a:t>
                          </a:r>
                          <a:endParaRPr lang="en-US" sz="1200" dirty="0"/>
                        </a:p>
                      </a:txBody>
                      <a:tcPr/>
                    </a:tc>
                    <a:tc>
                      <a:txBody>
                        <a:bodyPr/>
                        <a:lstStyle/>
                        <a:p>
                          <a:pPr algn="ctr"/>
                          <a:r>
                            <a:rPr lang="pl-PL" sz="1200" dirty="0" smtClean="0">
                              <a:solidFill>
                                <a:srgbClr val="FF0000"/>
                              </a:solidFill>
                            </a:rPr>
                            <a:t>25.0</a:t>
                          </a:r>
                        </a:p>
                        <a:p>
                          <a:pPr algn="ctr"/>
                          <a:r>
                            <a:rPr lang="pl-PL" sz="1200" dirty="0" smtClean="0">
                              <a:solidFill>
                                <a:srgbClr val="92D050"/>
                              </a:solidFill>
                            </a:rPr>
                            <a:t>5.26</a:t>
                          </a:r>
                        </a:p>
                        <a:p>
                          <a:pPr algn="ctr"/>
                          <a:r>
                            <a:rPr lang="pl-PL" sz="1200" dirty="0" smtClean="0">
                              <a:solidFill>
                                <a:srgbClr val="92D050"/>
                              </a:solidFill>
                            </a:rPr>
                            <a:t>2.47</a:t>
                          </a:r>
                          <a:endParaRPr lang="en-US" sz="1200" dirty="0">
                            <a:solidFill>
                              <a:srgbClr val="92D050"/>
                            </a:solidFill>
                          </a:endParaRPr>
                        </a:p>
                      </a:txBody>
                      <a:tcPr/>
                    </a:tc>
                  </a:tr>
                  <a:tr h="457200">
                    <a:tc>
                      <a:txBody>
                        <a:bodyPr/>
                        <a:lstStyle/>
                        <a:p>
                          <a:pPr algn="ctr"/>
                          <a:r>
                            <a:rPr lang="pl-PL" sz="1200" dirty="0" smtClean="0"/>
                            <a:t>A0</a:t>
                          </a:r>
                          <a:endParaRPr lang="en-US" sz="1200" dirty="0"/>
                        </a:p>
                      </a:txBody>
                      <a:tcPr anchor="ctr"/>
                    </a:tc>
                    <a:tc>
                      <a:txBody>
                        <a:bodyPr/>
                        <a:lstStyle/>
                        <a:p>
                          <a:pPr algn="ctr"/>
                          <a:r>
                            <a:rPr lang="pl-PL" sz="1200" dirty="0" smtClean="0"/>
                            <a:t>50</a:t>
                          </a:r>
                        </a:p>
                        <a:p>
                          <a:pPr algn="ctr"/>
                          <a:r>
                            <a:rPr lang="pl-PL" sz="1200" dirty="0" smtClean="0"/>
                            <a:t>100</a:t>
                          </a:r>
                          <a:endParaRPr lang="en-US" sz="1200" dirty="0"/>
                        </a:p>
                      </a:txBody>
                      <a:tcPr/>
                    </a:tc>
                    <a:tc>
                      <a:txBody>
                        <a:bodyPr/>
                        <a:lstStyle/>
                        <a:p>
                          <a:pPr algn="ctr"/>
                          <a:r>
                            <a:rPr lang="pl-PL" sz="1200" dirty="0" smtClean="0"/>
                            <a:t>134</a:t>
                          </a:r>
                        </a:p>
                        <a:p>
                          <a:pPr algn="ctr"/>
                          <a:r>
                            <a:rPr lang="pl-PL" sz="1200" dirty="0" smtClean="0"/>
                            <a:t>84</a:t>
                          </a:r>
                          <a:endParaRPr lang="en-US" sz="1200" dirty="0"/>
                        </a:p>
                      </a:txBody>
                      <a:tcPr/>
                    </a:tc>
                    <a:tc>
                      <a:txBody>
                        <a:bodyPr/>
                        <a:lstStyle/>
                        <a:p>
                          <a:pPr algn="ctr"/>
                          <a:r>
                            <a:rPr lang="pl-PL" sz="1200" dirty="0" smtClean="0"/>
                            <a:t>125</a:t>
                          </a:r>
                        </a:p>
                        <a:p>
                          <a:pPr algn="ctr"/>
                          <a:r>
                            <a:rPr lang="pl-PL" sz="1200" dirty="0" smtClean="0"/>
                            <a:t>104</a:t>
                          </a:r>
                          <a:endParaRPr lang="en-US" sz="1200" dirty="0"/>
                        </a:p>
                      </a:txBody>
                      <a:tcPr/>
                    </a:tc>
                    <a:tc>
                      <a:txBody>
                        <a:bodyPr/>
                        <a:lstStyle/>
                        <a:p>
                          <a:pPr algn="ctr"/>
                          <a:r>
                            <a:rPr lang="pl-PL" sz="1200" dirty="0" smtClean="0">
                              <a:solidFill>
                                <a:srgbClr val="92D050"/>
                              </a:solidFill>
                            </a:rPr>
                            <a:t>6.72</a:t>
                          </a:r>
                        </a:p>
                        <a:p>
                          <a:pPr algn="ctr"/>
                          <a:r>
                            <a:rPr lang="pl-PL" sz="1200" dirty="0" smtClean="0">
                              <a:solidFill>
                                <a:srgbClr val="FF0000"/>
                              </a:solidFill>
                            </a:rPr>
                            <a:t>23.8</a:t>
                          </a:r>
                          <a:endParaRPr lang="en-US" sz="1200" dirty="0">
                            <a:solidFill>
                              <a:srgbClr val="FF0000"/>
                            </a:solidFill>
                          </a:endParaRPr>
                        </a:p>
                      </a:txBody>
                      <a:tcPr/>
                    </a:tc>
                  </a:tr>
                </a:tbl>
              </a:graphicData>
            </a:graphic>
          </p:graphicFrame>
        </mc:Fallback>
      </mc:AlternateContent>
      <p:sp>
        <p:nvSpPr>
          <p:cNvPr id="11" name="pole tekstowe 10"/>
          <p:cNvSpPr txBox="1"/>
          <p:nvPr/>
        </p:nvSpPr>
        <p:spPr>
          <a:xfrm>
            <a:off x="4590822" y="4112743"/>
            <a:ext cx="1999265" cy="369332"/>
          </a:xfrm>
          <a:prstGeom prst="rect">
            <a:avLst/>
          </a:prstGeom>
          <a:noFill/>
        </p:spPr>
        <p:txBody>
          <a:bodyPr wrap="none" rtlCol="0">
            <a:spAutoFit/>
          </a:bodyPr>
          <a:lstStyle/>
          <a:p>
            <a:r>
              <a:rPr lang="en-US" dirty="0" smtClean="0"/>
              <a:t>Mode amplitude</a:t>
            </a:r>
            <a:endParaRPr lang="en-US" dirty="0"/>
          </a:p>
        </p:txBody>
      </p:sp>
    </p:spTree>
    <p:extLst>
      <p:ext uri="{BB962C8B-B14F-4D97-AF65-F5344CB8AC3E}">
        <p14:creationId xmlns:p14="http://schemas.microsoft.com/office/powerpoint/2010/main" val="34245358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CA" dirty="0"/>
          </a:p>
          <a:p>
            <a:endParaRPr lang="en-CA" sz="1600" dirty="0"/>
          </a:p>
          <a:p>
            <a:endParaRPr lang="en-CA" dirty="0"/>
          </a:p>
          <a:p>
            <a:endParaRPr lang="en-CA" dirty="0"/>
          </a:p>
          <a:p>
            <a:endParaRPr lang="en-CA" dirty="0"/>
          </a:p>
          <a:p>
            <a:endParaRPr lang="en-CA" dirty="0"/>
          </a:p>
          <a:p>
            <a:endParaRPr lang="en-CA" dirty="0"/>
          </a:p>
          <a:p>
            <a:pPr marL="109728" indent="0">
              <a:buNone/>
            </a:pPr>
            <a:endParaRPr lang="en-CA" dirty="0"/>
          </a:p>
        </p:txBody>
      </p:sp>
      <p:sp>
        <p:nvSpPr>
          <p:cNvPr id="6" name="Title 5">
            <a:extLst>
              <a:ext uri="{FF2B5EF4-FFF2-40B4-BE49-F238E27FC236}">
                <a16:creationId xmlns:a16="http://schemas.microsoft.com/office/drawing/2014/main" xmlns="" id="{CB48E028-FC87-8202-E5F8-17810F0DD754}"/>
              </a:ext>
            </a:extLst>
          </p:cNvPr>
          <p:cNvSpPr>
            <a:spLocks noGrp="1"/>
          </p:cNvSpPr>
          <p:nvPr>
            <p:ph type="title"/>
          </p:nvPr>
        </p:nvSpPr>
        <p:spPr/>
        <p:txBody>
          <a:bodyPr/>
          <a:lstStyle/>
          <a:p>
            <a:r>
              <a:rPr lang="en-US" sz="3200" dirty="0"/>
              <a:t>Experimental validation results - HSP based on the full core geometry </a:t>
            </a:r>
            <a:r>
              <a:rPr lang="en-US" sz="3200" dirty="0" smtClean="0"/>
              <a:t>model (FCGM) </a:t>
            </a:r>
            <a:endParaRPr lang="en-US" sz="3200" dirty="0"/>
          </a:p>
        </p:txBody>
      </p:sp>
      <p:pic>
        <p:nvPicPr>
          <p:cNvPr id="8" name="Picture 7" descr="A picture containing text, clipart&#10;&#10;Description automatically generated">
            <a:extLst>
              <a:ext uri="{FF2B5EF4-FFF2-40B4-BE49-F238E27FC236}">
                <a16:creationId xmlns:a16="http://schemas.microsoft.com/office/drawing/2014/main" xmlns="" id="{46F3E34F-AB00-E90F-9DEE-8D8777AD82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8304" y="6378833"/>
            <a:ext cx="1835696" cy="477544"/>
          </a:xfrm>
          <a:prstGeom prst="rect">
            <a:avLst/>
          </a:prstGeom>
        </p:spPr>
      </p:pic>
      <p:pic>
        <p:nvPicPr>
          <p:cNvPr id="9" name="Picture 2" descr="T:\Logos\CINDE logo NEW.bmp">
            <a:extLst>
              <a:ext uri="{FF2B5EF4-FFF2-40B4-BE49-F238E27FC236}">
                <a16:creationId xmlns:a16="http://schemas.microsoft.com/office/drawing/2014/main" xmlns="" id="{D5EBAFC8-BE35-76A0-6D9B-C0B365FCE4C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65356" y="0"/>
            <a:ext cx="1178644" cy="515266"/>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72916" y="2766931"/>
            <a:ext cx="6480720" cy="3240360"/>
          </a:xfrm>
          <a:prstGeom prst="rect">
            <a:avLst/>
          </a:prstGeom>
        </p:spPr>
      </p:pic>
    </p:spTree>
    <p:extLst>
      <p:ext uri="{BB962C8B-B14F-4D97-AF65-F5344CB8AC3E}">
        <p14:creationId xmlns:p14="http://schemas.microsoft.com/office/powerpoint/2010/main" val="12618230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CA" dirty="0"/>
          </a:p>
          <a:p>
            <a:endParaRPr lang="en-CA" sz="1600" dirty="0"/>
          </a:p>
          <a:p>
            <a:endParaRPr lang="en-CA" dirty="0"/>
          </a:p>
          <a:p>
            <a:endParaRPr lang="en-CA" dirty="0"/>
          </a:p>
          <a:p>
            <a:endParaRPr lang="en-CA" dirty="0"/>
          </a:p>
          <a:p>
            <a:endParaRPr lang="en-CA" dirty="0"/>
          </a:p>
          <a:p>
            <a:endParaRPr lang="en-CA" dirty="0"/>
          </a:p>
          <a:p>
            <a:pPr marL="109728" indent="0">
              <a:buNone/>
            </a:pPr>
            <a:endParaRPr lang="en-CA" dirty="0"/>
          </a:p>
        </p:txBody>
      </p:sp>
      <p:sp>
        <p:nvSpPr>
          <p:cNvPr id="6" name="Title 5">
            <a:extLst>
              <a:ext uri="{FF2B5EF4-FFF2-40B4-BE49-F238E27FC236}">
                <a16:creationId xmlns:a16="http://schemas.microsoft.com/office/drawing/2014/main" xmlns="" id="{CB48E028-FC87-8202-E5F8-17810F0DD754}"/>
              </a:ext>
            </a:extLst>
          </p:cNvPr>
          <p:cNvSpPr>
            <a:spLocks noGrp="1"/>
          </p:cNvSpPr>
          <p:nvPr>
            <p:ph type="title"/>
          </p:nvPr>
        </p:nvSpPr>
        <p:spPr/>
        <p:txBody>
          <a:bodyPr/>
          <a:lstStyle/>
          <a:p>
            <a:r>
              <a:rPr lang="en-US" sz="3200" dirty="0"/>
              <a:t>Experimental validation results - </a:t>
            </a:r>
            <a:r>
              <a:rPr lang="pl-PL" sz="3200" dirty="0" smtClean="0"/>
              <a:t>HSP</a:t>
            </a:r>
            <a:endParaRPr lang="en-US" sz="3200" dirty="0"/>
          </a:p>
        </p:txBody>
      </p:sp>
      <p:pic>
        <p:nvPicPr>
          <p:cNvPr id="8" name="Picture 7" descr="A picture containing text, clipart&#10;&#10;Description automatically generated">
            <a:extLst>
              <a:ext uri="{FF2B5EF4-FFF2-40B4-BE49-F238E27FC236}">
                <a16:creationId xmlns:a16="http://schemas.microsoft.com/office/drawing/2014/main" xmlns="" id="{46F3E34F-AB00-E90F-9DEE-8D8777AD82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8304" y="6378833"/>
            <a:ext cx="1835696" cy="477544"/>
          </a:xfrm>
          <a:prstGeom prst="rect">
            <a:avLst/>
          </a:prstGeom>
        </p:spPr>
      </p:pic>
      <p:pic>
        <p:nvPicPr>
          <p:cNvPr id="9" name="Picture 2" descr="T:\Logos\CINDE logo NEW.bmp">
            <a:extLst>
              <a:ext uri="{FF2B5EF4-FFF2-40B4-BE49-F238E27FC236}">
                <a16:creationId xmlns:a16="http://schemas.microsoft.com/office/drawing/2014/main" xmlns="" id="{D5EBAFC8-BE35-76A0-6D9B-C0B365FCE4C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65356" y="0"/>
            <a:ext cx="1178644" cy="51526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graphicFrame>
            <p:nvGraphicFramePr>
              <p:cNvPr id="2" name="Tabela 1"/>
              <p:cNvGraphicFramePr>
                <a:graphicFrameLocks noGrp="1"/>
              </p:cNvGraphicFramePr>
              <p:nvPr>
                <p:extLst>
                  <p:ext uri="{D42A27DB-BD31-4B8C-83A1-F6EECF244321}">
                    <p14:modId xmlns:p14="http://schemas.microsoft.com/office/powerpoint/2010/main" val="2359135851"/>
                  </p:ext>
                </p:extLst>
              </p:nvPr>
            </p:nvGraphicFramePr>
            <p:xfrm>
              <a:off x="2339752" y="2123688"/>
              <a:ext cx="6192689" cy="1737360"/>
            </p:xfrm>
            <a:graphic>
              <a:graphicData uri="http://schemas.openxmlformats.org/drawingml/2006/table">
                <a:tbl>
                  <a:tblPr firstRow="1" bandRow="1">
                    <a:tableStyleId>{5C22544A-7EE6-4342-B048-85BDC9FD1C3A}</a:tableStyleId>
                  </a:tblPr>
                  <a:tblGrid>
                    <a:gridCol w="993888"/>
                    <a:gridCol w="1483187"/>
                    <a:gridCol w="1238538"/>
                    <a:gridCol w="1238538"/>
                    <a:gridCol w="1238538"/>
                  </a:tblGrid>
                  <a:tr h="370840">
                    <a:tc>
                      <a:txBody>
                        <a:bodyPr/>
                        <a:lstStyle/>
                        <a:p>
                          <a:pPr algn="ctr"/>
                          <a:r>
                            <a:rPr lang="en-US" noProof="0" dirty="0" smtClean="0"/>
                            <a:t>Mode</a:t>
                          </a:r>
                          <a:endParaRPr lang="en-US" noProof="0" dirty="0"/>
                        </a:p>
                      </a:txBody>
                      <a:tcPr/>
                    </a:tc>
                    <a:tc>
                      <a:txBody>
                        <a:bodyPr/>
                        <a:lstStyle/>
                        <a:p>
                          <a:pPr algn="ctr"/>
                          <a:r>
                            <a:rPr lang="en-US" noProof="0" dirty="0" smtClean="0"/>
                            <a:t>Frequency</a:t>
                          </a:r>
                        </a:p>
                        <a:p>
                          <a:pPr algn="ctr"/>
                          <a:r>
                            <a:rPr lang="pl-PL" dirty="0" smtClean="0"/>
                            <a:t>kHz</a:t>
                          </a:r>
                          <a:endParaRPr lang="en-US" dirty="0"/>
                        </a:p>
                      </a:txBody>
                      <a:tcPr/>
                    </a:tc>
                    <a:tc>
                      <a:txBody>
                        <a:bodyPr/>
                        <a:lstStyle/>
                        <a:p>
                          <a:pPr algn="ctr"/>
                          <a:r>
                            <a:rPr lang="pl-PL" dirty="0" err="1" smtClean="0"/>
                            <a:t>C</a:t>
                          </a:r>
                          <a:r>
                            <a:rPr lang="pl-PL" baseline="-25000" dirty="0" err="1" smtClean="0"/>
                            <a:t>g</a:t>
                          </a:r>
                          <a:r>
                            <a:rPr lang="pl-PL" dirty="0" err="1" smtClean="0"/>
                            <a:t>-exp</a:t>
                          </a:r>
                          <a:r>
                            <a:rPr lang="pl-PL" dirty="0" smtClean="0"/>
                            <a:t>.</a:t>
                          </a:r>
                        </a:p>
                        <a:p>
                          <a:pPr algn="ctr"/>
                          <a:r>
                            <a:rPr lang="pl-PL" dirty="0" smtClean="0"/>
                            <a:t>m/s</a:t>
                          </a:r>
                          <a:endParaRPr lang="en-US" dirty="0"/>
                        </a:p>
                      </a:txBody>
                      <a:tcPr/>
                    </a:tc>
                    <a:tc>
                      <a:txBody>
                        <a:bodyPr/>
                        <a:lstStyle/>
                        <a:p>
                          <a:pPr algn="ctr"/>
                          <a:r>
                            <a:rPr lang="pl-PL" dirty="0" err="1" smtClean="0"/>
                            <a:t>C</a:t>
                          </a:r>
                          <a:r>
                            <a:rPr lang="pl-PL" baseline="-25000" dirty="0" err="1" smtClean="0"/>
                            <a:t>g</a:t>
                          </a:r>
                          <a:r>
                            <a:rPr lang="pl-PL" dirty="0" err="1" smtClean="0"/>
                            <a:t>-num</a:t>
                          </a:r>
                          <a:r>
                            <a:rPr lang="pl-PL" dirty="0" smtClean="0"/>
                            <a:t>.</a:t>
                          </a:r>
                        </a:p>
                        <a:p>
                          <a:pPr algn="ctr"/>
                          <a:r>
                            <a:rPr lang="pl-PL" dirty="0" smtClean="0"/>
                            <a:t>m/s</a:t>
                          </a:r>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𝜹</m:t>
                                </m:r>
                              </m:oMath>
                            </m:oMathPara>
                          </a14:m>
                          <a:endParaRPr lang="pl-PL" dirty="0" smtClean="0">
                            <a:ea typeface="Cambria Math" panose="02040503050406030204" pitchFamily="18" charset="0"/>
                          </a:endParaRPr>
                        </a:p>
                        <a:p>
                          <a:pPr algn="ctr"/>
                          <a:r>
                            <a:rPr lang="pl-PL" dirty="0" smtClean="0"/>
                            <a:t>%</a:t>
                          </a:r>
                          <a:endParaRPr lang="en-US" dirty="0"/>
                        </a:p>
                      </a:txBody>
                      <a:tcPr/>
                    </a:tc>
                  </a:tr>
                  <a:tr h="370840">
                    <a:tc>
                      <a:txBody>
                        <a:bodyPr/>
                        <a:lstStyle/>
                        <a:p>
                          <a:pPr algn="ctr"/>
                          <a:r>
                            <a:rPr lang="pl-PL" sz="1200" dirty="0" smtClean="0"/>
                            <a:t>S0</a:t>
                          </a:r>
                          <a:endParaRPr lang="en-US" sz="1200" dirty="0"/>
                        </a:p>
                      </a:txBody>
                      <a:tcPr anchor="ctr"/>
                    </a:tc>
                    <a:tc>
                      <a:txBody>
                        <a:bodyPr/>
                        <a:lstStyle/>
                        <a:p>
                          <a:pPr algn="ctr"/>
                          <a:r>
                            <a:rPr lang="pl-PL" sz="1200" dirty="0" smtClean="0"/>
                            <a:t>50</a:t>
                          </a:r>
                        </a:p>
                        <a:p>
                          <a:pPr algn="ctr"/>
                          <a:r>
                            <a:rPr lang="pl-PL" sz="1200" dirty="0" smtClean="0"/>
                            <a:t>100</a:t>
                          </a:r>
                        </a:p>
                        <a:p>
                          <a:pPr algn="ctr"/>
                          <a:r>
                            <a:rPr lang="pl-PL" sz="1200" dirty="0" smtClean="0"/>
                            <a:t>150</a:t>
                          </a:r>
                          <a:endParaRPr lang="en-US" sz="1200" dirty="0"/>
                        </a:p>
                      </a:txBody>
                      <a:tcPr/>
                    </a:tc>
                    <a:tc>
                      <a:txBody>
                        <a:bodyPr/>
                        <a:lstStyle/>
                        <a:p>
                          <a:pPr algn="ctr"/>
                          <a:r>
                            <a:rPr lang="pl-PL" sz="1200" dirty="0" smtClean="0"/>
                            <a:t>6452</a:t>
                          </a:r>
                        </a:p>
                        <a:p>
                          <a:pPr algn="ctr"/>
                          <a:r>
                            <a:rPr lang="pl-PL" sz="1200" dirty="0" smtClean="0"/>
                            <a:t>5263</a:t>
                          </a:r>
                        </a:p>
                        <a:p>
                          <a:pPr algn="ctr"/>
                          <a:r>
                            <a:rPr lang="pl-PL" sz="1200" dirty="0" smtClean="0"/>
                            <a:t>5085</a:t>
                          </a:r>
                          <a:endParaRPr lang="en-US" sz="1200" dirty="0"/>
                        </a:p>
                      </a:txBody>
                      <a:tcPr/>
                    </a:tc>
                    <a:tc>
                      <a:txBody>
                        <a:bodyPr/>
                        <a:lstStyle/>
                        <a:p>
                          <a:pPr algn="ctr"/>
                          <a:r>
                            <a:rPr lang="pl-PL" sz="1200" dirty="0" smtClean="0"/>
                            <a:t>8696</a:t>
                          </a:r>
                        </a:p>
                        <a:p>
                          <a:pPr algn="ctr"/>
                          <a:r>
                            <a:rPr lang="pl-PL" sz="1200" dirty="0" smtClean="0"/>
                            <a:t>5128</a:t>
                          </a:r>
                        </a:p>
                        <a:p>
                          <a:pPr algn="ctr"/>
                          <a:r>
                            <a:rPr lang="pl-PL" sz="1200" dirty="0" smtClean="0"/>
                            <a:t>5217</a:t>
                          </a:r>
                          <a:endParaRPr lang="en-US" sz="1200" dirty="0"/>
                        </a:p>
                      </a:txBody>
                      <a:tcPr/>
                    </a:tc>
                    <a:tc>
                      <a:txBody>
                        <a:bodyPr/>
                        <a:lstStyle/>
                        <a:p>
                          <a:pPr algn="ctr"/>
                          <a:r>
                            <a:rPr lang="pl-PL" sz="1200" dirty="0" smtClean="0">
                              <a:solidFill>
                                <a:srgbClr val="FF0000"/>
                              </a:solidFill>
                            </a:rPr>
                            <a:t>34.78</a:t>
                          </a:r>
                        </a:p>
                        <a:p>
                          <a:pPr algn="ctr"/>
                          <a:r>
                            <a:rPr lang="pl-PL" sz="1200" dirty="0" smtClean="0">
                              <a:solidFill>
                                <a:srgbClr val="92D050"/>
                              </a:solidFill>
                            </a:rPr>
                            <a:t>2.57</a:t>
                          </a:r>
                        </a:p>
                        <a:p>
                          <a:pPr algn="ctr"/>
                          <a:r>
                            <a:rPr lang="pl-PL" sz="1200" dirty="0" smtClean="0">
                              <a:solidFill>
                                <a:srgbClr val="92D050"/>
                              </a:solidFill>
                            </a:rPr>
                            <a:t>2.60</a:t>
                          </a:r>
                          <a:endParaRPr lang="en-US" sz="1200" dirty="0">
                            <a:solidFill>
                              <a:srgbClr val="92D050"/>
                            </a:solidFill>
                          </a:endParaRPr>
                        </a:p>
                      </a:txBody>
                      <a:tcPr/>
                    </a:tc>
                  </a:tr>
                  <a:tr h="370840">
                    <a:tc>
                      <a:txBody>
                        <a:bodyPr/>
                        <a:lstStyle/>
                        <a:p>
                          <a:pPr algn="ctr"/>
                          <a:r>
                            <a:rPr lang="pl-PL" sz="1200" dirty="0" smtClean="0"/>
                            <a:t>A0</a:t>
                          </a:r>
                          <a:endParaRPr lang="en-US" sz="1200" dirty="0"/>
                        </a:p>
                      </a:txBody>
                      <a:tcPr anchor="ctr"/>
                    </a:tc>
                    <a:tc>
                      <a:txBody>
                        <a:bodyPr/>
                        <a:lstStyle/>
                        <a:p>
                          <a:pPr algn="ctr"/>
                          <a:r>
                            <a:rPr lang="pl-PL" sz="1200" dirty="0" smtClean="0"/>
                            <a:t>50</a:t>
                          </a:r>
                        </a:p>
                        <a:p>
                          <a:pPr algn="ctr"/>
                          <a:r>
                            <a:rPr lang="pl-PL" sz="1200" dirty="0" smtClean="0"/>
                            <a:t>100</a:t>
                          </a:r>
                          <a:endParaRPr lang="en-US" sz="1200" dirty="0"/>
                        </a:p>
                      </a:txBody>
                      <a:tcPr/>
                    </a:tc>
                    <a:tc>
                      <a:txBody>
                        <a:bodyPr/>
                        <a:lstStyle/>
                        <a:p>
                          <a:pPr algn="ctr"/>
                          <a:r>
                            <a:rPr lang="pl-PL" sz="1200" dirty="0" smtClean="0"/>
                            <a:t>966</a:t>
                          </a:r>
                        </a:p>
                        <a:p>
                          <a:pPr algn="ctr"/>
                          <a:r>
                            <a:rPr lang="pl-PL" sz="1200" dirty="0" smtClean="0"/>
                            <a:t>2174</a:t>
                          </a:r>
                          <a:endParaRPr lang="en-US" sz="1200" dirty="0"/>
                        </a:p>
                      </a:txBody>
                      <a:tcPr/>
                    </a:tc>
                    <a:tc>
                      <a:txBody>
                        <a:bodyPr/>
                        <a:lstStyle/>
                        <a:p>
                          <a:pPr algn="ctr"/>
                          <a:r>
                            <a:rPr lang="pl-PL" sz="1200" dirty="0" smtClean="0"/>
                            <a:t>926</a:t>
                          </a:r>
                        </a:p>
                        <a:p>
                          <a:pPr algn="ctr"/>
                          <a:r>
                            <a:rPr lang="pl-PL" sz="1200" dirty="0" smtClean="0"/>
                            <a:t>2151</a:t>
                          </a:r>
                          <a:endParaRPr lang="en-US" sz="1200" dirty="0"/>
                        </a:p>
                      </a:txBody>
                      <a:tcPr/>
                    </a:tc>
                    <a:tc>
                      <a:txBody>
                        <a:bodyPr/>
                        <a:lstStyle/>
                        <a:p>
                          <a:pPr algn="ctr"/>
                          <a:r>
                            <a:rPr lang="pl-PL" sz="1200" dirty="0" smtClean="0">
                              <a:solidFill>
                                <a:srgbClr val="92D050"/>
                              </a:solidFill>
                            </a:rPr>
                            <a:t>4.14</a:t>
                          </a:r>
                        </a:p>
                        <a:p>
                          <a:pPr algn="ctr"/>
                          <a:r>
                            <a:rPr lang="pl-PL" sz="1200" dirty="0" smtClean="0">
                              <a:solidFill>
                                <a:srgbClr val="92D050"/>
                              </a:solidFill>
                            </a:rPr>
                            <a:t>1.06</a:t>
                          </a:r>
                          <a:endParaRPr lang="en-US" sz="1200" dirty="0">
                            <a:solidFill>
                              <a:srgbClr val="92D050"/>
                            </a:solidFill>
                          </a:endParaRPr>
                        </a:p>
                      </a:txBody>
                      <a:tcPr/>
                    </a:tc>
                  </a:tr>
                </a:tbl>
              </a:graphicData>
            </a:graphic>
          </p:graphicFrame>
        </mc:Choice>
        <mc:Fallback xmlns="">
          <p:graphicFrame>
            <p:nvGraphicFramePr>
              <p:cNvPr id="2" name="Tabela 1"/>
              <p:cNvGraphicFramePr>
                <a:graphicFrameLocks noGrp="1"/>
              </p:cNvGraphicFramePr>
              <p:nvPr>
                <p:extLst>
                  <p:ext uri="{D42A27DB-BD31-4B8C-83A1-F6EECF244321}">
                    <p14:modId xmlns:p14="http://schemas.microsoft.com/office/powerpoint/2010/main" val="2359135851"/>
                  </p:ext>
                </p:extLst>
              </p:nvPr>
            </p:nvGraphicFramePr>
            <p:xfrm>
              <a:off x="2339752" y="2123688"/>
              <a:ext cx="6192689" cy="1737360"/>
            </p:xfrm>
            <a:graphic>
              <a:graphicData uri="http://schemas.openxmlformats.org/drawingml/2006/table">
                <a:tbl>
                  <a:tblPr firstRow="1" bandRow="1">
                    <a:tableStyleId>{5C22544A-7EE6-4342-B048-85BDC9FD1C3A}</a:tableStyleId>
                  </a:tblPr>
                  <a:tblGrid>
                    <a:gridCol w="993888"/>
                    <a:gridCol w="1483187"/>
                    <a:gridCol w="1238538"/>
                    <a:gridCol w="1238538"/>
                    <a:gridCol w="1238538"/>
                  </a:tblGrid>
                  <a:tr h="640080">
                    <a:tc>
                      <a:txBody>
                        <a:bodyPr/>
                        <a:lstStyle/>
                        <a:p>
                          <a:pPr algn="ctr"/>
                          <a:r>
                            <a:rPr lang="en-US" noProof="0" dirty="0" smtClean="0"/>
                            <a:t>Mode</a:t>
                          </a:r>
                          <a:endParaRPr lang="en-US" noProof="0" dirty="0"/>
                        </a:p>
                      </a:txBody>
                      <a:tcPr/>
                    </a:tc>
                    <a:tc>
                      <a:txBody>
                        <a:bodyPr/>
                        <a:lstStyle/>
                        <a:p>
                          <a:pPr algn="ctr"/>
                          <a:r>
                            <a:rPr lang="en-US" noProof="0" dirty="0" smtClean="0"/>
                            <a:t>Frequency</a:t>
                          </a:r>
                        </a:p>
                        <a:p>
                          <a:pPr algn="ctr"/>
                          <a:r>
                            <a:rPr lang="pl-PL" dirty="0" smtClean="0"/>
                            <a:t>kHz</a:t>
                          </a:r>
                          <a:endParaRPr lang="en-US" dirty="0"/>
                        </a:p>
                      </a:txBody>
                      <a:tcPr/>
                    </a:tc>
                    <a:tc>
                      <a:txBody>
                        <a:bodyPr/>
                        <a:lstStyle/>
                        <a:p>
                          <a:pPr algn="ctr"/>
                          <a:r>
                            <a:rPr lang="pl-PL" dirty="0" err="1" smtClean="0"/>
                            <a:t>C</a:t>
                          </a:r>
                          <a:r>
                            <a:rPr lang="pl-PL" baseline="-25000" dirty="0" err="1" smtClean="0"/>
                            <a:t>g</a:t>
                          </a:r>
                          <a:r>
                            <a:rPr lang="pl-PL" dirty="0" err="1" smtClean="0"/>
                            <a:t>-exp</a:t>
                          </a:r>
                          <a:r>
                            <a:rPr lang="pl-PL" dirty="0" smtClean="0"/>
                            <a:t>.</a:t>
                          </a:r>
                        </a:p>
                        <a:p>
                          <a:pPr algn="ctr"/>
                          <a:r>
                            <a:rPr lang="pl-PL" dirty="0" smtClean="0"/>
                            <a:t>m/s</a:t>
                          </a:r>
                          <a:endParaRPr lang="en-US" dirty="0"/>
                        </a:p>
                      </a:txBody>
                      <a:tcPr/>
                    </a:tc>
                    <a:tc>
                      <a:txBody>
                        <a:bodyPr/>
                        <a:lstStyle/>
                        <a:p>
                          <a:pPr algn="ctr"/>
                          <a:r>
                            <a:rPr lang="pl-PL" dirty="0" err="1" smtClean="0"/>
                            <a:t>C</a:t>
                          </a:r>
                          <a:r>
                            <a:rPr lang="pl-PL" baseline="-25000" dirty="0" err="1" smtClean="0"/>
                            <a:t>g</a:t>
                          </a:r>
                          <a:r>
                            <a:rPr lang="pl-PL" dirty="0" err="1" smtClean="0"/>
                            <a:t>-num</a:t>
                          </a:r>
                          <a:r>
                            <a:rPr lang="pl-PL" dirty="0" smtClean="0"/>
                            <a:t>.</a:t>
                          </a:r>
                        </a:p>
                        <a:p>
                          <a:pPr algn="ctr"/>
                          <a:r>
                            <a:rPr lang="pl-PL" dirty="0" smtClean="0"/>
                            <a:t>m/s</a:t>
                          </a:r>
                          <a:endParaRPr lang="en-US" dirty="0"/>
                        </a:p>
                      </a:txBody>
                      <a:tcPr/>
                    </a:tc>
                    <a:tc>
                      <a:txBody>
                        <a:bodyPr/>
                        <a:lstStyle/>
                        <a:p>
                          <a:endParaRPr lang="en-US"/>
                        </a:p>
                      </a:txBody>
                      <a:tcPr>
                        <a:blipFill rotWithShape="0">
                          <a:blip r:embed="rId5"/>
                          <a:stretch>
                            <a:fillRect l="-401478" t="-4762" r="-1970" b="-179048"/>
                          </a:stretch>
                        </a:blipFill>
                      </a:tcPr>
                    </a:tc>
                  </a:tr>
                  <a:tr h="640080">
                    <a:tc>
                      <a:txBody>
                        <a:bodyPr/>
                        <a:lstStyle/>
                        <a:p>
                          <a:pPr algn="ctr"/>
                          <a:r>
                            <a:rPr lang="pl-PL" sz="1200" dirty="0" smtClean="0"/>
                            <a:t>S0</a:t>
                          </a:r>
                          <a:endParaRPr lang="en-US" sz="1200" dirty="0"/>
                        </a:p>
                      </a:txBody>
                      <a:tcPr anchor="ctr"/>
                    </a:tc>
                    <a:tc>
                      <a:txBody>
                        <a:bodyPr/>
                        <a:lstStyle/>
                        <a:p>
                          <a:pPr algn="ctr"/>
                          <a:r>
                            <a:rPr lang="pl-PL" sz="1200" dirty="0" smtClean="0"/>
                            <a:t>50</a:t>
                          </a:r>
                        </a:p>
                        <a:p>
                          <a:pPr algn="ctr"/>
                          <a:r>
                            <a:rPr lang="pl-PL" sz="1200" dirty="0" smtClean="0"/>
                            <a:t>100</a:t>
                          </a:r>
                        </a:p>
                        <a:p>
                          <a:pPr algn="ctr"/>
                          <a:r>
                            <a:rPr lang="pl-PL" sz="1200" dirty="0" smtClean="0"/>
                            <a:t>150</a:t>
                          </a:r>
                          <a:endParaRPr lang="en-US" sz="1200" dirty="0"/>
                        </a:p>
                      </a:txBody>
                      <a:tcPr/>
                    </a:tc>
                    <a:tc>
                      <a:txBody>
                        <a:bodyPr/>
                        <a:lstStyle/>
                        <a:p>
                          <a:pPr algn="ctr"/>
                          <a:r>
                            <a:rPr lang="pl-PL" sz="1200" dirty="0" smtClean="0"/>
                            <a:t>6452</a:t>
                          </a:r>
                        </a:p>
                        <a:p>
                          <a:pPr algn="ctr"/>
                          <a:r>
                            <a:rPr lang="pl-PL" sz="1200" dirty="0" smtClean="0"/>
                            <a:t>5263</a:t>
                          </a:r>
                        </a:p>
                        <a:p>
                          <a:pPr algn="ctr"/>
                          <a:r>
                            <a:rPr lang="pl-PL" sz="1200" dirty="0" smtClean="0"/>
                            <a:t>5085</a:t>
                          </a:r>
                          <a:endParaRPr lang="en-US" sz="1200" dirty="0"/>
                        </a:p>
                      </a:txBody>
                      <a:tcPr/>
                    </a:tc>
                    <a:tc>
                      <a:txBody>
                        <a:bodyPr/>
                        <a:lstStyle/>
                        <a:p>
                          <a:pPr algn="ctr"/>
                          <a:r>
                            <a:rPr lang="pl-PL" sz="1200" dirty="0" smtClean="0"/>
                            <a:t>8696</a:t>
                          </a:r>
                        </a:p>
                        <a:p>
                          <a:pPr algn="ctr"/>
                          <a:r>
                            <a:rPr lang="pl-PL" sz="1200" dirty="0" smtClean="0"/>
                            <a:t>5128</a:t>
                          </a:r>
                        </a:p>
                        <a:p>
                          <a:pPr algn="ctr"/>
                          <a:r>
                            <a:rPr lang="pl-PL" sz="1200" dirty="0" smtClean="0"/>
                            <a:t>5217</a:t>
                          </a:r>
                          <a:endParaRPr lang="en-US" sz="1200" dirty="0"/>
                        </a:p>
                      </a:txBody>
                      <a:tcPr/>
                    </a:tc>
                    <a:tc>
                      <a:txBody>
                        <a:bodyPr/>
                        <a:lstStyle/>
                        <a:p>
                          <a:pPr algn="ctr"/>
                          <a:r>
                            <a:rPr lang="pl-PL" sz="1200" dirty="0" smtClean="0">
                              <a:solidFill>
                                <a:srgbClr val="FF0000"/>
                              </a:solidFill>
                            </a:rPr>
                            <a:t>34.78</a:t>
                          </a:r>
                        </a:p>
                        <a:p>
                          <a:pPr algn="ctr"/>
                          <a:r>
                            <a:rPr lang="pl-PL" sz="1200" dirty="0" smtClean="0">
                              <a:solidFill>
                                <a:srgbClr val="92D050"/>
                              </a:solidFill>
                            </a:rPr>
                            <a:t>2.57</a:t>
                          </a:r>
                        </a:p>
                        <a:p>
                          <a:pPr algn="ctr"/>
                          <a:r>
                            <a:rPr lang="pl-PL" sz="1200" dirty="0" smtClean="0">
                              <a:solidFill>
                                <a:srgbClr val="92D050"/>
                              </a:solidFill>
                            </a:rPr>
                            <a:t>2.60</a:t>
                          </a:r>
                          <a:endParaRPr lang="en-US" sz="1200" dirty="0">
                            <a:solidFill>
                              <a:srgbClr val="92D050"/>
                            </a:solidFill>
                          </a:endParaRPr>
                        </a:p>
                      </a:txBody>
                      <a:tcPr/>
                    </a:tc>
                  </a:tr>
                  <a:tr h="457200">
                    <a:tc>
                      <a:txBody>
                        <a:bodyPr/>
                        <a:lstStyle/>
                        <a:p>
                          <a:pPr algn="ctr"/>
                          <a:r>
                            <a:rPr lang="pl-PL" sz="1200" dirty="0" smtClean="0"/>
                            <a:t>A0</a:t>
                          </a:r>
                          <a:endParaRPr lang="en-US" sz="1200" dirty="0"/>
                        </a:p>
                      </a:txBody>
                      <a:tcPr anchor="ctr"/>
                    </a:tc>
                    <a:tc>
                      <a:txBody>
                        <a:bodyPr/>
                        <a:lstStyle/>
                        <a:p>
                          <a:pPr algn="ctr"/>
                          <a:r>
                            <a:rPr lang="pl-PL" sz="1200" dirty="0" smtClean="0"/>
                            <a:t>50</a:t>
                          </a:r>
                        </a:p>
                        <a:p>
                          <a:pPr algn="ctr"/>
                          <a:r>
                            <a:rPr lang="pl-PL" sz="1200" dirty="0" smtClean="0"/>
                            <a:t>100</a:t>
                          </a:r>
                          <a:endParaRPr lang="en-US" sz="1200" dirty="0"/>
                        </a:p>
                      </a:txBody>
                      <a:tcPr/>
                    </a:tc>
                    <a:tc>
                      <a:txBody>
                        <a:bodyPr/>
                        <a:lstStyle/>
                        <a:p>
                          <a:pPr algn="ctr"/>
                          <a:r>
                            <a:rPr lang="pl-PL" sz="1200" dirty="0" smtClean="0"/>
                            <a:t>966</a:t>
                          </a:r>
                        </a:p>
                        <a:p>
                          <a:pPr algn="ctr"/>
                          <a:r>
                            <a:rPr lang="pl-PL" sz="1200" dirty="0" smtClean="0"/>
                            <a:t>2174</a:t>
                          </a:r>
                          <a:endParaRPr lang="en-US" sz="1200" dirty="0"/>
                        </a:p>
                      </a:txBody>
                      <a:tcPr/>
                    </a:tc>
                    <a:tc>
                      <a:txBody>
                        <a:bodyPr/>
                        <a:lstStyle/>
                        <a:p>
                          <a:pPr algn="ctr"/>
                          <a:r>
                            <a:rPr lang="pl-PL" sz="1200" dirty="0" smtClean="0"/>
                            <a:t>926</a:t>
                          </a:r>
                        </a:p>
                        <a:p>
                          <a:pPr algn="ctr"/>
                          <a:r>
                            <a:rPr lang="pl-PL" sz="1200" dirty="0" smtClean="0"/>
                            <a:t>2151</a:t>
                          </a:r>
                          <a:endParaRPr lang="en-US" sz="1200" dirty="0"/>
                        </a:p>
                      </a:txBody>
                      <a:tcPr/>
                    </a:tc>
                    <a:tc>
                      <a:txBody>
                        <a:bodyPr/>
                        <a:lstStyle/>
                        <a:p>
                          <a:pPr algn="ctr"/>
                          <a:r>
                            <a:rPr lang="pl-PL" sz="1200" dirty="0" smtClean="0">
                              <a:solidFill>
                                <a:srgbClr val="92D050"/>
                              </a:solidFill>
                            </a:rPr>
                            <a:t>4.14</a:t>
                          </a:r>
                        </a:p>
                        <a:p>
                          <a:pPr algn="ctr"/>
                          <a:r>
                            <a:rPr lang="pl-PL" sz="1200" dirty="0" smtClean="0">
                              <a:solidFill>
                                <a:srgbClr val="92D050"/>
                              </a:solidFill>
                            </a:rPr>
                            <a:t>1.06</a:t>
                          </a:r>
                          <a:endParaRPr lang="en-US" sz="1200" dirty="0">
                            <a:solidFill>
                              <a:srgbClr val="92D050"/>
                            </a:solidFill>
                          </a:endParaRPr>
                        </a:p>
                      </a:txBody>
                      <a:tcPr/>
                    </a:tc>
                  </a:tr>
                </a:tbl>
              </a:graphicData>
            </a:graphic>
          </p:graphicFrame>
        </mc:Fallback>
      </mc:AlternateContent>
      <p:sp>
        <p:nvSpPr>
          <p:cNvPr id="3" name="pole tekstowe 2"/>
          <p:cNvSpPr txBox="1"/>
          <p:nvPr/>
        </p:nvSpPr>
        <p:spPr>
          <a:xfrm>
            <a:off x="4536651" y="1754356"/>
            <a:ext cx="2464136" cy="369332"/>
          </a:xfrm>
          <a:prstGeom prst="rect">
            <a:avLst/>
          </a:prstGeom>
          <a:noFill/>
        </p:spPr>
        <p:txBody>
          <a:bodyPr wrap="none" rtlCol="0">
            <a:spAutoFit/>
          </a:bodyPr>
          <a:lstStyle/>
          <a:p>
            <a:r>
              <a:rPr lang="en-US" dirty="0" smtClean="0"/>
              <a:t>Mode</a:t>
            </a:r>
            <a:r>
              <a:rPr lang="pl-PL" dirty="0" smtClean="0"/>
              <a:t> </a:t>
            </a:r>
            <a:r>
              <a:rPr lang="en-US" dirty="0" smtClean="0"/>
              <a:t>group velocity</a:t>
            </a:r>
            <a:endParaRPr lang="en-US" dirty="0"/>
          </a:p>
        </p:txBody>
      </p:sp>
      <mc:AlternateContent xmlns:mc="http://schemas.openxmlformats.org/markup-compatibility/2006" xmlns:a14="http://schemas.microsoft.com/office/drawing/2010/main">
        <mc:Choice Requires="a14">
          <p:graphicFrame>
            <p:nvGraphicFramePr>
              <p:cNvPr id="10" name="Tabela 9"/>
              <p:cNvGraphicFramePr>
                <a:graphicFrameLocks noGrp="1"/>
              </p:cNvGraphicFramePr>
              <p:nvPr>
                <p:extLst>
                  <p:ext uri="{D42A27DB-BD31-4B8C-83A1-F6EECF244321}">
                    <p14:modId xmlns:p14="http://schemas.microsoft.com/office/powerpoint/2010/main" val="2099105874"/>
                  </p:ext>
                </p:extLst>
              </p:nvPr>
            </p:nvGraphicFramePr>
            <p:xfrm>
              <a:off x="2494111" y="4499952"/>
              <a:ext cx="6192689" cy="1737360"/>
            </p:xfrm>
            <a:graphic>
              <a:graphicData uri="http://schemas.openxmlformats.org/drawingml/2006/table">
                <a:tbl>
                  <a:tblPr firstRow="1" bandRow="1">
                    <a:tableStyleId>{5C22544A-7EE6-4342-B048-85BDC9FD1C3A}</a:tableStyleId>
                  </a:tblPr>
                  <a:tblGrid>
                    <a:gridCol w="993888"/>
                    <a:gridCol w="1483187"/>
                    <a:gridCol w="1238538"/>
                    <a:gridCol w="1238538"/>
                    <a:gridCol w="1238538"/>
                  </a:tblGrid>
                  <a:tr h="370840">
                    <a:tc>
                      <a:txBody>
                        <a:bodyPr/>
                        <a:lstStyle/>
                        <a:p>
                          <a:pPr algn="ctr"/>
                          <a:r>
                            <a:rPr lang="en-US" noProof="0" dirty="0" smtClean="0"/>
                            <a:t>Mode</a:t>
                          </a:r>
                          <a:endParaRPr lang="en-US" noProof="0" dirty="0"/>
                        </a:p>
                      </a:txBody>
                      <a:tcPr/>
                    </a:tc>
                    <a:tc>
                      <a:txBody>
                        <a:bodyPr/>
                        <a:lstStyle/>
                        <a:p>
                          <a:pPr algn="ctr"/>
                          <a:r>
                            <a:rPr lang="en-US" noProof="0" dirty="0" smtClean="0"/>
                            <a:t>Frequency</a:t>
                          </a:r>
                        </a:p>
                        <a:p>
                          <a:pPr algn="ctr"/>
                          <a:r>
                            <a:rPr lang="pl-PL" dirty="0" smtClean="0"/>
                            <a:t>kHz</a:t>
                          </a:r>
                          <a:endParaRPr lang="en-US" dirty="0"/>
                        </a:p>
                      </a:txBody>
                      <a:tcPr/>
                    </a:tc>
                    <a:tc>
                      <a:txBody>
                        <a:bodyPr/>
                        <a:lstStyle/>
                        <a:p>
                          <a:pPr algn="ctr"/>
                          <a:r>
                            <a:rPr lang="pl-PL" dirty="0" smtClean="0"/>
                            <a:t>A-</a:t>
                          </a:r>
                          <a:r>
                            <a:rPr lang="pl-PL" dirty="0" err="1" smtClean="0"/>
                            <a:t>exp</a:t>
                          </a:r>
                          <a:r>
                            <a:rPr lang="pl-PL" dirty="0" smtClean="0"/>
                            <a:t>.</a:t>
                          </a:r>
                        </a:p>
                        <a:p>
                          <a:pPr algn="ctr"/>
                          <a:r>
                            <a:rPr lang="pl-PL" dirty="0" smtClean="0"/>
                            <a:t>m/s</a:t>
                          </a:r>
                          <a:endParaRPr lang="en-US" dirty="0"/>
                        </a:p>
                      </a:txBody>
                      <a:tcPr/>
                    </a:tc>
                    <a:tc>
                      <a:txBody>
                        <a:bodyPr/>
                        <a:lstStyle/>
                        <a:p>
                          <a:pPr algn="ctr"/>
                          <a:r>
                            <a:rPr lang="pl-PL" dirty="0" smtClean="0"/>
                            <a:t>A-</a:t>
                          </a:r>
                          <a:r>
                            <a:rPr lang="pl-PL" dirty="0" err="1" smtClean="0"/>
                            <a:t>num</a:t>
                          </a:r>
                          <a:r>
                            <a:rPr lang="pl-PL" dirty="0" smtClean="0"/>
                            <a:t>.</a:t>
                          </a:r>
                        </a:p>
                        <a:p>
                          <a:pPr algn="ctr"/>
                          <a:r>
                            <a:rPr lang="pl-PL" dirty="0" smtClean="0"/>
                            <a:t>m/s</a:t>
                          </a:r>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𝜹</m:t>
                                </m:r>
                              </m:oMath>
                            </m:oMathPara>
                          </a14:m>
                          <a:endParaRPr lang="pl-PL" dirty="0" smtClean="0">
                            <a:ea typeface="Cambria Math" panose="02040503050406030204" pitchFamily="18" charset="0"/>
                          </a:endParaRPr>
                        </a:p>
                        <a:p>
                          <a:pPr algn="ctr"/>
                          <a:r>
                            <a:rPr lang="pl-PL" dirty="0" smtClean="0"/>
                            <a:t>%</a:t>
                          </a:r>
                          <a:endParaRPr lang="en-US" dirty="0"/>
                        </a:p>
                      </a:txBody>
                      <a:tcPr/>
                    </a:tc>
                  </a:tr>
                  <a:tr h="370840">
                    <a:tc>
                      <a:txBody>
                        <a:bodyPr/>
                        <a:lstStyle/>
                        <a:p>
                          <a:pPr algn="ctr"/>
                          <a:r>
                            <a:rPr lang="pl-PL" sz="1200" dirty="0" smtClean="0"/>
                            <a:t>S0</a:t>
                          </a:r>
                          <a:endParaRPr lang="en-US" sz="1200" dirty="0"/>
                        </a:p>
                      </a:txBody>
                      <a:tcPr anchor="ctr"/>
                    </a:tc>
                    <a:tc>
                      <a:txBody>
                        <a:bodyPr/>
                        <a:lstStyle/>
                        <a:p>
                          <a:pPr algn="ctr"/>
                          <a:r>
                            <a:rPr lang="pl-PL" sz="1200" dirty="0" smtClean="0"/>
                            <a:t>50</a:t>
                          </a:r>
                        </a:p>
                        <a:p>
                          <a:pPr algn="ctr"/>
                          <a:r>
                            <a:rPr lang="pl-PL" sz="1200" dirty="0" smtClean="0"/>
                            <a:t>100</a:t>
                          </a:r>
                        </a:p>
                        <a:p>
                          <a:pPr algn="ctr"/>
                          <a:r>
                            <a:rPr lang="pl-PL" sz="1200" dirty="0" smtClean="0"/>
                            <a:t>150</a:t>
                          </a:r>
                          <a:endParaRPr lang="en-US" sz="1200" dirty="0"/>
                        </a:p>
                      </a:txBody>
                      <a:tcPr/>
                    </a:tc>
                    <a:tc>
                      <a:txBody>
                        <a:bodyPr/>
                        <a:lstStyle/>
                        <a:p>
                          <a:pPr algn="ctr"/>
                          <a:r>
                            <a:rPr lang="pl-PL" sz="1200" dirty="0" smtClean="0"/>
                            <a:t>32</a:t>
                          </a:r>
                        </a:p>
                        <a:p>
                          <a:pPr algn="ctr"/>
                          <a:r>
                            <a:rPr lang="pl-PL" sz="1200" dirty="0" smtClean="0"/>
                            <a:t>369</a:t>
                          </a:r>
                        </a:p>
                        <a:p>
                          <a:pPr algn="ctr"/>
                          <a:r>
                            <a:rPr lang="pl-PL" sz="1200" dirty="0" smtClean="0"/>
                            <a:t>1341</a:t>
                          </a:r>
                          <a:endParaRPr lang="en-US" sz="1200" dirty="0"/>
                        </a:p>
                      </a:txBody>
                      <a:tcPr/>
                    </a:tc>
                    <a:tc>
                      <a:txBody>
                        <a:bodyPr/>
                        <a:lstStyle/>
                        <a:p>
                          <a:pPr algn="ctr"/>
                          <a:r>
                            <a:rPr lang="pl-PL" sz="1200" dirty="0" smtClean="0"/>
                            <a:t>6</a:t>
                          </a:r>
                        </a:p>
                        <a:p>
                          <a:pPr algn="ctr"/>
                          <a:r>
                            <a:rPr lang="pl-PL" sz="1200" dirty="0" smtClean="0"/>
                            <a:t>314</a:t>
                          </a:r>
                        </a:p>
                        <a:p>
                          <a:pPr algn="ctr"/>
                          <a:r>
                            <a:rPr lang="pl-PL" sz="1200" dirty="0" smtClean="0"/>
                            <a:t>1239</a:t>
                          </a:r>
                          <a:endParaRPr lang="en-US" sz="1200" dirty="0"/>
                        </a:p>
                      </a:txBody>
                      <a:tcPr/>
                    </a:tc>
                    <a:tc>
                      <a:txBody>
                        <a:bodyPr/>
                        <a:lstStyle/>
                        <a:p>
                          <a:pPr algn="ctr"/>
                          <a:r>
                            <a:rPr lang="pl-PL" sz="1200" dirty="0" smtClean="0">
                              <a:solidFill>
                                <a:srgbClr val="FF0000"/>
                              </a:solidFill>
                            </a:rPr>
                            <a:t>81.25</a:t>
                          </a:r>
                        </a:p>
                        <a:p>
                          <a:pPr algn="ctr"/>
                          <a:r>
                            <a:rPr lang="pl-PL" sz="1200" dirty="0" smtClean="0">
                              <a:solidFill>
                                <a:srgbClr val="92D050"/>
                              </a:solidFill>
                            </a:rPr>
                            <a:t>14.91</a:t>
                          </a:r>
                        </a:p>
                        <a:p>
                          <a:pPr algn="ctr"/>
                          <a:r>
                            <a:rPr lang="pl-PL" sz="1200" dirty="0" smtClean="0">
                              <a:solidFill>
                                <a:srgbClr val="92D050"/>
                              </a:solidFill>
                            </a:rPr>
                            <a:t>7.61</a:t>
                          </a:r>
                          <a:endParaRPr lang="en-US" sz="1200" dirty="0">
                            <a:solidFill>
                              <a:srgbClr val="92D050"/>
                            </a:solidFill>
                          </a:endParaRPr>
                        </a:p>
                      </a:txBody>
                      <a:tcPr/>
                    </a:tc>
                  </a:tr>
                  <a:tr h="370840">
                    <a:tc>
                      <a:txBody>
                        <a:bodyPr/>
                        <a:lstStyle/>
                        <a:p>
                          <a:pPr algn="ctr"/>
                          <a:r>
                            <a:rPr lang="pl-PL" sz="1200" dirty="0" smtClean="0"/>
                            <a:t>A0</a:t>
                          </a:r>
                          <a:endParaRPr lang="en-US" sz="1200" dirty="0"/>
                        </a:p>
                      </a:txBody>
                      <a:tcPr anchor="ctr"/>
                    </a:tc>
                    <a:tc>
                      <a:txBody>
                        <a:bodyPr/>
                        <a:lstStyle/>
                        <a:p>
                          <a:pPr algn="ctr"/>
                          <a:r>
                            <a:rPr lang="pl-PL" sz="1200" dirty="0" smtClean="0"/>
                            <a:t>50</a:t>
                          </a:r>
                        </a:p>
                        <a:p>
                          <a:pPr algn="ctr"/>
                          <a:r>
                            <a:rPr lang="pl-PL" sz="1200" dirty="0" smtClean="0"/>
                            <a:t>100</a:t>
                          </a:r>
                          <a:endParaRPr lang="en-US" sz="1200" dirty="0"/>
                        </a:p>
                      </a:txBody>
                      <a:tcPr/>
                    </a:tc>
                    <a:tc>
                      <a:txBody>
                        <a:bodyPr/>
                        <a:lstStyle/>
                        <a:p>
                          <a:pPr algn="ctr"/>
                          <a:r>
                            <a:rPr lang="pl-PL" sz="1200" dirty="0" smtClean="0"/>
                            <a:t>1316</a:t>
                          </a:r>
                        </a:p>
                        <a:p>
                          <a:pPr algn="ctr"/>
                          <a:r>
                            <a:rPr lang="pl-PL" sz="1200" dirty="0" smtClean="0"/>
                            <a:t>137</a:t>
                          </a:r>
                          <a:endParaRPr lang="en-US" sz="1200" dirty="0"/>
                        </a:p>
                      </a:txBody>
                      <a:tcPr/>
                    </a:tc>
                    <a:tc>
                      <a:txBody>
                        <a:bodyPr/>
                        <a:lstStyle/>
                        <a:p>
                          <a:pPr algn="ctr"/>
                          <a:r>
                            <a:rPr lang="pl-PL" sz="1200" dirty="0" smtClean="0"/>
                            <a:t>76</a:t>
                          </a:r>
                        </a:p>
                        <a:p>
                          <a:pPr algn="ctr"/>
                          <a:r>
                            <a:rPr lang="pl-PL" sz="1200" dirty="0" smtClean="0"/>
                            <a:t>179</a:t>
                          </a:r>
                          <a:endParaRPr lang="en-US" sz="1200" dirty="0"/>
                        </a:p>
                      </a:txBody>
                      <a:tcPr/>
                    </a:tc>
                    <a:tc>
                      <a:txBody>
                        <a:bodyPr/>
                        <a:lstStyle/>
                        <a:p>
                          <a:pPr algn="ctr"/>
                          <a:r>
                            <a:rPr lang="pl-PL" sz="1200" dirty="0" smtClean="0">
                              <a:solidFill>
                                <a:srgbClr val="FF0000"/>
                              </a:solidFill>
                            </a:rPr>
                            <a:t>22.58</a:t>
                          </a:r>
                        </a:p>
                        <a:p>
                          <a:pPr algn="ctr"/>
                          <a:r>
                            <a:rPr lang="pl-PL" sz="1200" dirty="0" smtClean="0">
                              <a:solidFill>
                                <a:srgbClr val="FF0000"/>
                              </a:solidFill>
                            </a:rPr>
                            <a:t>30.66</a:t>
                          </a:r>
                          <a:endParaRPr lang="en-US" sz="1200" dirty="0">
                            <a:solidFill>
                              <a:srgbClr val="FF0000"/>
                            </a:solidFill>
                          </a:endParaRPr>
                        </a:p>
                      </a:txBody>
                      <a:tcPr/>
                    </a:tc>
                  </a:tr>
                </a:tbl>
              </a:graphicData>
            </a:graphic>
          </p:graphicFrame>
        </mc:Choice>
        <mc:Fallback xmlns="">
          <p:graphicFrame>
            <p:nvGraphicFramePr>
              <p:cNvPr id="10" name="Tabela 9"/>
              <p:cNvGraphicFramePr>
                <a:graphicFrameLocks noGrp="1"/>
              </p:cNvGraphicFramePr>
              <p:nvPr>
                <p:extLst>
                  <p:ext uri="{D42A27DB-BD31-4B8C-83A1-F6EECF244321}">
                    <p14:modId xmlns:p14="http://schemas.microsoft.com/office/powerpoint/2010/main" val="2099105874"/>
                  </p:ext>
                </p:extLst>
              </p:nvPr>
            </p:nvGraphicFramePr>
            <p:xfrm>
              <a:off x="2494111" y="4499952"/>
              <a:ext cx="6192689" cy="1737360"/>
            </p:xfrm>
            <a:graphic>
              <a:graphicData uri="http://schemas.openxmlformats.org/drawingml/2006/table">
                <a:tbl>
                  <a:tblPr firstRow="1" bandRow="1">
                    <a:tableStyleId>{5C22544A-7EE6-4342-B048-85BDC9FD1C3A}</a:tableStyleId>
                  </a:tblPr>
                  <a:tblGrid>
                    <a:gridCol w="993888"/>
                    <a:gridCol w="1483187"/>
                    <a:gridCol w="1238538"/>
                    <a:gridCol w="1238538"/>
                    <a:gridCol w="1238538"/>
                  </a:tblGrid>
                  <a:tr h="640080">
                    <a:tc>
                      <a:txBody>
                        <a:bodyPr/>
                        <a:lstStyle/>
                        <a:p>
                          <a:pPr algn="ctr"/>
                          <a:r>
                            <a:rPr lang="en-US" noProof="0" dirty="0" smtClean="0"/>
                            <a:t>Mode</a:t>
                          </a:r>
                          <a:endParaRPr lang="en-US" noProof="0" dirty="0"/>
                        </a:p>
                      </a:txBody>
                      <a:tcPr/>
                    </a:tc>
                    <a:tc>
                      <a:txBody>
                        <a:bodyPr/>
                        <a:lstStyle/>
                        <a:p>
                          <a:pPr algn="ctr"/>
                          <a:r>
                            <a:rPr lang="en-US" noProof="0" dirty="0" smtClean="0"/>
                            <a:t>Frequency</a:t>
                          </a:r>
                        </a:p>
                        <a:p>
                          <a:pPr algn="ctr"/>
                          <a:r>
                            <a:rPr lang="pl-PL" dirty="0" smtClean="0"/>
                            <a:t>kHz</a:t>
                          </a:r>
                          <a:endParaRPr lang="en-US" dirty="0"/>
                        </a:p>
                      </a:txBody>
                      <a:tcPr/>
                    </a:tc>
                    <a:tc>
                      <a:txBody>
                        <a:bodyPr/>
                        <a:lstStyle/>
                        <a:p>
                          <a:pPr algn="ctr"/>
                          <a:r>
                            <a:rPr lang="pl-PL" dirty="0" smtClean="0"/>
                            <a:t>A-</a:t>
                          </a:r>
                          <a:r>
                            <a:rPr lang="pl-PL" dirty="0" err="1" smtClean="0"/>
                            <a:t>exp</a:t>
                          </a:r>
                          <a:r>
                            <a:rPr lang="pl-PL" dirty="0" smtClean="0"/>
                            <a:t>.</a:t>
                          </a:r>
                        </a:p>
                        <a:p>
                          <a:pPr algn="ctr"/>
                          <a:r>
                            <a:rPr lang="pl-PL" dirty="0" smtClean="0"/>
                            <a:t>m/s</a:t>
                          </a:r>
                          <a:endParaRPr lang="en-US" dirty="0"/>
                        </a:p>
                      </a:txBody>
                      <a:tcPr/>
                    </a:tc>
                    <a:tc>
                      <a:txBody>
                        <a:bodyPr/>
                        <a:lstStyle/>
                        <a:p>
                          <a:pPr algn="ctr"/>
                          <a:r>
                            <a:rPr lang="pl-PL" dirty="0" smtClean="0"/>
                            <a:t>A-</a:t>
                          </a:r>
                          <a:r>
                            <a:rPr lang="pl-PL" dirty="0" err="1" smtClean="0"/>
                            <a:t>num</a:t>
                          </a:r>
                          <a:r>
                            <a:rPr lang="pl-PL" dirty="0" smtClean="0"/>
                            <a:t>.</a:t>
                          </a:r>
                        </a:p>
                        <a:p>
                          <a:pPr algn="ctr"/>
                          <a:r>
                            <a:rPr lang="pl-PL" dirty="0" smtClean="0"/>
                            <a:t>m/s</a:t>
                          </a:r>
                          <a:endParaRPr lang="en-US" dirty="0"/>
                        </a:p>
                      </a:txBody>
                      <a:tcPr/>
                    </a:tc>
                    <a:tc>
                      <a:txBody>
                        <a:bodyPr/>
                        <a:lstStyle/>
                        <a:p>
                          <a:endParaRPr lang="en-US"/>
                        </a:p>
                      </a:txBody>
                      <a:tcPr>
                        <a:blipFill rotWithShape="0">
                          <a:blip r:embed="rId6"/>
                          <a:stretch>
                            <a:fillRect l="-400985" t="-4762" r="-2463" b="-179048"/>
                          </a:stretch>
                        </a:blipFill>
                      </a:tcPr>
                    </a:tc>
                  </a:tr>
                  <a:tr h="640080">
                    <a:tc>
                      <a:txBody>
                        <a:bodyPr/>
                        <a:lstStyle/>
                        <a:p>
                          <a:pPr algn="ctr"/>
                          <a:r>
                            <a:rPr lang="pl-PL" sz="1200" dirty="0" smtClean="0"/>
                            <a:t>S0</a:t>
                          </a:r>
                          <a:endParaRPr lang="en-US" sz="1200" dirty="0"/>
                        </a:p>
                      </a:txBody>
                      <a:tcPr anchor="ctr"/>
                    </a:tc>
                    <a:tc>
                      <a:txBody>
                        <a:bodyPr/>
                        <a:lstStyle/>
                        <a:p>
                          <a:pPr algn="ctr"/>
                          <a:r>
                            <a:rPr lang="pl-PL" sz="1200" dirty="0" smtClean="0"/>
                            <a:t>50</a:t>
                          </a:r>
                        </a:p>
                        <a:p>
                          <a:pPr algn="ctr"/>
                          <a:r>
                            <a:rPr lang="pl-PL" sz="1200" dirty="0" smtClean="0"/>
                            <a:t>100</a:t>
                          </a:r>
                        </a:p>
                        <a:p>
                          <a:pPr algn="ctr"/>
                          <a:r>
                            <a:rPr lang="pl-PL" sz="1200" dirty="0" smtClean="0"/>
                            <a:t>150</a:t>
                          </a:r>
                          <a:endParaRPr lang="en-US" sz="1200" dirty="0"/>
                        </a:p>
                      </a:txBody>
                      <a:tcPr/>
                    </a:tc>
                    <a:tc>
                      <a:txBody>
                        <a:bodyPr/>
                        <a:lstStyle/>
                        <a:p>
                          <a:pPr algn="ctr"/>
                          <a:r>
                            <a:rPr lang="pl-PL" sz="1200" dirty="0" smtClean="0"/>
                            <a:t>32</a:t>
                          </a:r>
                        </a:p>
                        <a:p>
                          <a:pPr algn="ctr"/>
                          <a:r>
                            <a:rPr lang="pl-PL" sz="1200" dirty="0" smtClean="0"/>
                            <a:t>369</a:t>
                          </a:r>
                        </a:p>
                        <a:p>
                          <a:pPr algn="ctr"/>
                          <a:r>
                            <a:rPr lang="pl-PL" sz="1200" dirty="0" smtClean="0"/>
                            <a:t>1341</a:t>
                          </a:r>
                          <a:endParaRPr lang="en-US" sz="1200" dirty="0"/>
                        </a:p>
                      </a:txBody>
                      <a:tcPr/>
                    </a:tc>
                    <a:tc>
                      <a:txBody>
                        <a:bodyPr/>
                        <a:lstStyle/>
                        <a:p>
                          <a:pPr algn="ctr"/>
                          <a:r>
                            <a:rPr lang="pl-PL" sz="1200" dirty="0" smtClean="0"/>
                            <a:t>6</a:t>
                          </a:r>
                        </a:p>
                        <a:p>
                          <a:pPr algn="ctr"/>
                          <a:r>
                            <a:rPr lang="pl-PL" sz="1200" dirty="0" smtClean="0"/>
                            <a:t>314</a:t>
                          </a:r>
                        </a:p>
                        <a:p>
                          <a:pPr algn="ctr"/>
                          <a:r>
                            <a:rPr lang="pl-PL" sz="1200" dirty="0" smtClean="0"/>
                            <a:t>1239</a:t>
                          </a:r>
                          <a:endParaRPr lang="en-US" sz="1200" dirty="0"/>
                        </a:p>
                      </a:txBody>
                      <a:tcPr/>
                    </a:tc>
                    <a:tc>
                      <a:txBody>
                        <a:bodyPr/>
                        <a:lstStyle/>
                        <a:p>
                          <a:pPr algn="ctr"/>
                          <a:r>
                            <a:rPr lang="pl-PL" sz="1200" dirty="0" smtClean="0">
                              <a:solidFill>
                                <a:srgbClr val="FF0000"/>
                              </a:solidFill>
                            </a:rPr>
                            <a:t>81.25</a:t>
                          </a:r>
                        </a:p>
                        <a:p>
                          <a:pPr algn="ctr"/>
                          <a:r>
                            <a:rPr lang="pl-PL" sz="1200" dirty="0" smtClean="0">
                              <a:solidFill>
                                <a:srgbClr val="92D050"/>
                              </a:solidFill>
                            </a:rPr>
                            <a:t>14.91</a:t>
                          </a:r>
                        </a:p>
                        <a:p>
                          <a:pPr algn="ctr"/>
                          <a:r>
                            <a:rPr lang="pl-PL" sz="1200" dirty="0" smtClean="0">
                              <a:solidFill>
                                <a:srgbClr val="92D050"/>
                              </a:solidFill>
                            </a:rPr>
                            <a:t>7.61</a:t>
                          </a:r>
                          <a:endParaRPr lang="en-US" sz="1200" dirty="0">
                            <a:solidFill>
                              <a:srgbClr val="92D050"/>
                            </a:solidFill>
                          </a:endParaRPr>
                        </a:p>
                      </a:txBody>
                      <a:tcPr/>
                    </a:tc>
                  </a:tr>
                  <a:tr h="457200">
                    <a:tc>
                      <a:txBody>
                        <a:bodyPr/>
                        <a:lstStyle/>
                        <a:p>
                          <a:pPr algn="ctr"/>
                          <a:r>
                            <a:rPr lang="pl-PL" sz="1200" dirty="0" smtClean="0"/>
                            <a:t>A0</a:t>
                          </a:r>
                          <a:endParaRPr lang="en-US" sz="1200" dirty="0"/>
                        </a:p>
                      </a:txBody>
                      <a:tcPr anchor="ctr"/>
                    </a:tc>
                    <a:tc>
                      <a:txBody>
                        <a:bodyPr/>
                        <a:lstStyle/>
                        <a:p>
                          <a:pPr algn="ctr"/>
                          <a:r>
                            <a:rPr lang="pl-PL" sz="1200" dirty="0" smtClean="0"/>
                            <a:t>50</a:t>
                          </a:r>
                        </a:p>
                        <a:p>
                          <a:pPr algn="ctr"/>
                          <a:r>
                            <a:rPr lang="pl-PL" sz="1200" dirty="0" smtClean="0"/>
                            <a:t>100</a:t>
                          </a:r>
                          <a:endParaRPr lang="en-US" sz="1200" dirty="0"/>
                        </a:p>
                      </a:txBody>
                      <a:tcPr/>
                    </a:tc>
                    <a:tc>
                      <a:txBody>
                        <a:bodyPr/>
                        <a:lstStyle/>
                        <a:p>
                          <a:pPr algn="ctr"/>
                          <a:r>
                            <a:rPr lang="pl-PL" sz="1200" dirty="0" smtClean="0"/>
                            <a:t>1316</a:t>
                          </a:r>
                        </a:p>
                        <a:p>
                          <a:pPr algn="ctr"/>
                          <a:r>
                            <a:rPr lang="pl-PL" sz="1200" dirty="0" smtClean="0"/>
                            <a:t>137</a:t>
                          </a:r>
                          <a:endParaRPr lang="en-US" sz="1200" dirty="0"/>
                        </a:p>
                      </a:txBody>
                      <a:tcPr/>
                    </a:tc>
                    <a:tc>
                      <a:txBody>
                        <a:bodyPr/>
                        <a:lstStyle/>
                        <a:p>
                          <a:pPr algn="ctr"/>
                          <a:r>
                            <a:rPr lang="pl-PL" sz="1200" dirty="0" smtClean="0"/>
                            <a:t>76</a:t>
                          </a:r>
                        </a:p>
                        <a:p>
                          <a:pPr algn="ctr"/>
                          <a:r>
                            <a:rPr lang="pl-PL" sz="1200" dirty="0" smtClean="0"/>
                            <a:t>179</a:t>
                          </a:r>
                          <a:endParaRPr lang="en-US" sz="1200" dirty="0"/>
                        </a:p>
                      </a:txBody>
                      <a:tcPr/>
                    </a:tc>
                    <a:tc>
                      <a:txBody>
                        <a:bodyPr/>
                        <a:lstStyle/>
                        <a:p>
                          <a:pPr algn="ctr"/>
                          <a:r>
                            <a:rPr lang="pl-PL" sz="1200" dirty="0" smtClean="0">
                              <a:solidFill>
                                <a:srgbClr val="FF0000"/>
                              </a:solidFill>
                            </a:rPr>
                            <a:t>22.58</a:t>
                          </a:r>
                        </a:p>
                        <a:p>
                          <a:pPr algn="ctr"/>
                          <a:r>
                            <a:rPr lang="pl-PL" sz="1200" dirty="0" smtClean="0">
                              <a:solidFill>
                                <a:srgbClr val="FF0000"/>
                              </a:solidFill>
                            </a:rPr>
                            <a:t>30.66</a:t>
                          </a:r>
                          <a:endParaRPr lang="en-US" sz="1200" dirty="0">
                            <a:solidFill>
                              <a:srgbClr val="FF0000"/>
                            </a:solidFill>
                          </a:endParaRPr>
                        </a:p>
                      </a:txBody>
                      <a:tcPr/>
                    </a:tc>
                  </a:tr>
                </a:tbl>
              </a:graphicData>
            </a:graphic>
          </p:graphicFrame>
        </mc:Fallback>
      </mc:AlternateContent>
      <p:sp>
        <p:nvSpPr>
          <p:cNvPr id="11" name="pole tekstowe 10"/>
          <p:cNvSpPr txBox="1"/>
          <p:nvPr/>
        </p:nvSpPr>
        <p:spPr>
          <a:xfrm>
            <a:off x="4590822" y="4112743"/>
            <a:ext cx="1999265" cy="369332"/>
          </a:xfrm>
          <a:prstGeom prst="rect">
            <a:avLst/>
          </a:prstGeom>
          <a:noFill/>
        </p:spPr>
        <p:txBody>
          <a:bodyPr wrap="none" rtlCol="0">
            <a:spAutoFit/>
          </a:bodyPr>
          <a:lstStyle/>
          <a:p>
            <a:r>
              <a:rPr lang="en-US" dirty="0" smtClean="0"/>
              <a:t>Mode amplitude</a:t>
            </a:r>
            <a:endParaRPr lang="en-US" dirty="0"/>
          </a:p>
        </p:txBody>
      </p:sp>
    </p:spTree>
    <p:extLst>
      <p:ext uri="{BB962C8B-B14F-4D97-AF65-F5344CB8AC3E}">
        <p14:creationId xmlns:p14="http://schemas.microsoft.com/office/powerpoint/2010/main" val="42838518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CA" dirty="0"/>
          </a:p>
          <a:p>
            <a:endParaRPr lang="en-CA" sz="1600" dirty="0"/>
          </a:p>
          <a:p>
            <a:endParaRPr lang="en-CA" dirty="0"/>
          </a:p>
          <a:p>
            <a:endParaRPr lang="en-CA" dirty="0"/>
          </a:p>
          <a:p>
            <a:endParaRPr lang="en-CA" dirty="0"/>
          </a:p>
          <a:p>
            <a:endParaRPr lang="en-CA" dirty="0"/>
          </a:p>
          <a:p>
            <a:endParaRPr lang="en-CA" dirty="0"/>
          </a:p>
          <a:p>
            <a:pPr marL="109728" indent="0">
              <a:buNone/>
            </a:pPr>
            <a:endParaRPr lang="en-CA" dirty="0"/>
          </a:p>
        </p:txBody>
      </p:sp>
      <p:sp>
        <p:nvSpPr>
          <p:cNvPr id="6" name="Title 5">
            <a:extLst>
              <a:ext uri="{FF2B5EF4-FFF2-40B4-BE49-F238E27FC236}">
                <a16:creationId xmlns:a16="http://schemas.microsoft.com/office/drawing/2014/main" xmlns="" id="{CB48E028-FC87-8202-E5F8-17810F0DD754}"/>
              </a:ext>
            </a:extLst>
          </p:cNvPr>
          <p:cNvSpPr>
            <a:spLocks noGrp="1"/>
          </p:cNvSpPr>
          <p:nvPr>
            <p:ph type="title"/>
          </p:nvPr>
        </p:nvSpPr>
        <p:spPr>
          <a:xfrm>
            <a:off x="2411760" y="2996952"/>
            <a:ext cx="6347048" cy="1143000"/>
          </a:xfrm>
        </p:spPr>
        <p:txBody>
          <a:bodyPr/>
          <a:lstStyle/>
          <a:p>
            <a:pPr algn="ctr"/>
            <a:r>
              <a:rPr lang="en-US" sz="3200" dirty="0" smtClean="0"/>
              <a:t>Model-assisted Damage Identification Function </a:t>
            </a:r>
            <a:endParaRPr lang="en-US" sz="3200" dirty="0"/>
          </a:p>
        </p:txBody>
      </p:sp>
      <p:pic>
        <p:nvPicPr>
          <p:cNvPr id="8" name="Picture 7" descr="A picture containing text, clipart&#10;&#10;Description automatically generated">
            <a:extLst>
              <a:ext uri="{FF2B5EF4-FFF2-40B4-BE49-F238E27FC236}">
                <a16:creationId xmlns:a16="http://schemas.microsoft.com/office/drawing/2014/main" xmlns="" id="{46F3E34F-AB00-E90F-9DEE-8D8777AD82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8304" y="6378833"/>
            <a:ext cx="1835696" cy="477544"/>
          </a:xfrm>
          <a:prstGeom prst="rect">
            <a:avLst/>
          </a:prstGeom>
        </p:spPr>
      </p:pic>
      <p:pic>
        <p:nvPicPr>
          <p:cNvPr id="9" name="Picture 2" descr="T:\Logos\CINDE logo NEW.bmp">
            <a:extLst>
              <a:ext uri="{FF2B5EF4-FFF2-40B4-BE49-F238E27FC236}">
                <a16:creationId xmlns:a16="http://schemas.microsoft.com/office/drawing/2014/main" xmlns="" id="{D5EBAFC8-BE35-76A0-6D9B-C0B365FCE4C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65356" y="0"/>
            <a:ext cx="1178644" cy="515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3811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CA" dirty="0"/>
          </a:p>
          <a:p>
            <a:endParaRPr lang="en-CA" sz="1600" dirty="0"/>
          </a:p>
          <a:p>
            <a:endParaRPr lang="en-CA" dirty="0"/>
          </a:p>
          <a:p>
            <a:endParaRPr lang="en-CA" dirty="0"/>
          </a:p>
          <a:p>
            <a:endParaRPr lang="en-CA" dirty="0"/>
          </a:p>
          <a:p>
            <a:endParaRPr lang="en-CA" dirty="0"/>
          </a:p>
          <a:p>
            <a:endParaRPr lang="en-CA" dirty="0"/>
          </a:p>
          <a:p>
            <a:pPr marL="109728" indent="0">
              <a:buNone/>
            </a:pPr>
            <a:endParaRPr lang="en-CA" dirty="0"/>
          </a:p>
        </p:txBody>
      </p:sp>
      <p:sp>
        <p:nvSpPr>
          <p:cNvPr id="6" name="Title 5">
            <a:extLst>
              <a:ext uri="{FF2B5EF4-FFF2-40B4-BE49-F238E27FC236}">
                <a16:creationId xmlns:a16="http://schemas.microsoft.com/office/drawing/2014/main" xmlns="" id="{CB48E028-FC87-8202-E5F8-17810F0DD754}"/>
              </a:ext>
            </a:extLst>
          </p:cNvPr>
          <p:cNvSpPr>
            <a:spLocks noGrp="1"/>
          </p:cNvSpPr>
          <p:nvPr>
            <p:ph type="title"/>
          </p:nvPr>
        </p:nvSpPr>
        <p:spPr/>
        <p:txBody>
          <a:bodyPr/>
          <a:lstStyle/>
          <a:p>
            <a:r>
              <a:rPr lang="en-US" sz="3200" dirty="0" smtClean="0"/>
              <a:t>Model-assisted damage identification function </a:t>
            </a:r>
            <a:r>
              <a:rPr lang="en-US" sz="3200" dirty="0"/>
              <a:t>(MADIF)</a:t>
            </a:r>
          </a:p>
        </p:txBody>
      </p:sp>
      <p:pic>
        <p:nvPicPr>
          <p:cNvPr id="8" name="Picture 7" descr="A picture containing text, clipart&#10;&#10;Description automatically generated">
            <a:extLst>
              <a:ext uri="{FF2B5EF4-FFF2-40B4-BE49-F238E27FC236}">
                <a16:creationId xmlns:a16="http://schemas.microsoft.com/office/drawing/2014/main" xmlns="" id="{46F3E34F-AB00-E90F-9DEE-8D8777AD82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8304" y="6378833"/>
            <a:ext cx="1835696" cy="477544"/>
          </a:xfrm>
          <a:prstGeom prst="rect">
            <a:avLst/>
          </a:prstGeom>
        </p:spPr>
      </p:pic>
      <p:pic>
        <p:nvPicPr>
          <p:cNvPr id="9" name="Picture 2" descr="T:\Logos\CINDE logo NEW.bmp">
            <a:extLst>
              <a:ext uri="{FF2B5EF4-FFF2-40B4-BE49-F238E27FC236}">
                <a16:creationId xmlns:a16="http://schemas.microsoft.com/office/drawing/2014/main" xmlns="" id="{D5EBAFC8-BE35-76A0-6D9B-C0B365FCE4C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65356" y="0"/>
            <a:ext cx="1178644" cy="515266"/>
          </a:xfrm>
          <a:prstGeom prst="rect">
            <a:avLst/>
          </a:prstGeom>
          <a:noFill/>
          <a:extLst>
            <a:ext uri="{909E8E84-426E-40DD-AFC4-6F175D3DCCD1}">
              <a14:hiddenFill xmlns:a14="http://schemas.microsoft.com/office/drawing/2010/main">
                <a:solidFill>
                  <a:srgbClr val="FFFFFF"/>
                </a:solidFill>
              </a14:hiddenFill>
            </a:ext>
          </a:extLst>
        </p:spPr>
      </p:pic>
      <p:pic>
        <p:nvPicPr>
          <p:cNvPr id="2" name="Obraz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19772" y="2152733"/>
            <a:ext cx="6787008" cy="3393504"/>
          </a:xfrm>
          <a:prstGeom prst="rect">
            <a:avLst/>
          </a:prstGeom>
        </p:spPr>
      </p:pic>
    </p:spTree>
    <p:extLst>
      <p:ext uri="{BB962C8B-B14F-4D97-AF65-F5344CB8AC3E}">
        <p14:creationId xmlns:p14="http://schemas.microsoft.com/office/powerpoint/2010/main" val="42213105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CA" dirty="0"/>
          </a:p>
          <a:p>
            <a:endParaRPr lang="en-CA" sz="1600" dirty="0"/>
          </a:p>
          <a:p>
            <a:endParaRPr lang="en-CA" dirty="0"/>
          </a:p>
          <a:p>
            <a:endParaRPr lang="en-CA" dirty="0"/>
          </a:p>
          <a:p>
            <a:endParaRPr lang="en-CA" dirty="0"/>
          </a:p>
          <a:p>
            <a:endParaRPr lang="en-CA" dirty="0"/>
          </a:p>
          <a:p>
            <a:endParaRPr lang="en-CA" dirty="0"/>
          </a:p>
          <a:p>
            <a:pPr marL="109728" indent="0">
              <a:buNone/>
            </a:pPr>
            <a:endParaRPr lang="en-CA" dirty="0"/>
          </a:p>
        </p:txBody>
      </p:sp>
      <p:sp>
        <p:nvSpPr>
          <p:cNvPr id="6" name="Title 5">
            <a:extLst>
              <a:ext uri="{FF2B5EF4-FFF2-40B4-BE49-F238E27FC236}">
                <a16:creationId xmlns:a16="http://schemas.microsoft.com/office/drawing/2014/main" xmlns="" id="{CB48E028-FC87-8202-E5F8-17810F0DD754}"/>
              </a:ext>
            </a:extLst>
          </p:cNvPr>
          <p:cNvSpPr>
            <a:spLocks noGrp="1"/>
          </p:cNvSpPr>
          <p:nvPr>
            <p:ph type="title"/>
          </p:nvPr>
        </p:nvSpPr>
        <p:spPr/>
        <p:txBody>
          <a:bodyPr/>
          <a:lstStyle/>
          <a:p>
            <a:r>
              <a:rPr lang="en-US" sz="3200" dirty="0"/>
              <a:t>Damage indices (DI) - full length signals</a:t>
            </a:r>
          </a:p>
        </p:txBody>
      </p:sp>
      <p:pic>
        <p:nvPicPr>
          <p:cNvPr id="8" name="Picture 7" descr="A picture containing text, clipart&#10;&#10;Description automatically generated">
            <a:extLst>
              <a:ext uri="{FF2B5EF4-FFF2-40B4-BE49-F238E27FC236}">
                <a16:creationId xmlns:a16="http://schemas.microsoft.com/office/drawing/2014/main" xmlns="" id="{46F3E34F-AB00-E90F-9DEE-8D8777AD82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8304" y="6378833"/>
            <a:ext cx="1835696" cy="477544"/>
          </a:xfrm>
          <a:prstGeom prst="rect">
            <a:avLst/>
          </a:prstGeom>
        </p:spPr>
      </p:pic>
      <p:pic>
        <p:nvPicPr>
          <p:cNvPr id="9" name="Picture 2" descr="T:\Logos\CINDE logo NEW.bmp">
            <a:extLst>
              <a:ext uri="{FF2B5EF4-FFF2-40B4-BE49-F238E27FC236}">
                <a16:creationId xmlns:a16="http://schemas.microsoft.com/office/drawing/2014/main" xmlns="" id="{D5EBAFC8-BE35-76A0-6D9B-C0B365FCE4C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65356" y="0"/>
            <a:ext cx="1178644" cy="515266"/>
          </a:xfrm>
          <a:prstGeom prst="rect">
            <a:avLst/>
          </a:prstGeom>
          <a:noFill/>
          <a:extLst>
            <a:ext uri="{909E8E84-426E-40DD-AFC4-6F175D3DCCD1}">
              <a14:hiddenFill xmlns:a14="http://schemas.microsoft.com/office/drawing/2010/main">
                <a:solidFill>
                  <a:srgbClr val="FFFFFF"/>
                </a:solidFill>
              </a14:hiddenFill>
            </a:ext>
          </a:extLst>
        </p:spPr>
      </p:pic>
      <p:pic>
        <p:nvPicPr>
          <p:cNvPr id="2" name="Obraz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4000" y="2132856"/>
            <a:ext cx="7200000" cy="3600000"/>
          </a:xfrm>
          <a:prstGeom prst="rect">
            <a:avLst/>
          </a:prstGeom>
        </p:spPr>
      </p:pic>
    </p:spTree>
    <p:extLst>
      <p:ext uri="{BB962C8B-B14F-4D97-AF65-F5344CB8AC3E}">
        <p14:creationId xmlns:p14="http://schemas.microsoft.com/office/powerpoint/2010/main" val="28981604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CA" dirty="0"/>
          </a:p>
          <a:p>
            <a:endParaRPr lang="en-CA" sz="1600" dirty="0"/>
          </a:p>
          <a:p>
            <a:endParaRPr lang="en-CA" dirty="0"/>
          </a:p>
          <a:p>
            <a:endParaRPr lang="en-CA" dirty="0"/>
          </a:p>
          <a:p>
            <a:endParaRPr lang="en-CA" dirty="0"/>
          </a:p>
          <a:p>
            <a:endParaRPr lang="en-CA" dirty="0"/>
          </a:p>
          <a:p>
            <a:endParaRPr lang="en-CA" dirty="0"/>
          </a:p>
          <a:p>
            <a:pPr marL="109728" indent="0">
              <a:buNone/>
            </a:pPr>
            <a:endParaRPr lang="en-CA" dirty="0"/>
          </a:p>
        </p:txBody>
      </p:sp>
      <p:sp>
        <p:nvSpPr>
          <p:cNvPr id="6" name="Title 5">
            <a:extLst>
              <a:ext uri="{FF2B5EF4-FFF2-40B4-BE49-F238E27FC236}">
                <a16:creationId xmlns:a16="http://schemas.microsoft.com/office/drawing/2014/main" xmlns="" id="{CB48E028-FC87-8202-E5F8-17810F0DD754}"/>
              </a:ext>
            </a:extLst>
          </p:cNvPr>
          <p:cNvSpPr>
            <a:spLocks noGrp="1"/>
          </p:cNvSpPr>
          <p:nvPr>
            <p:ph type="title"/>
          </p:nvPr>
        </p:nvSpPr>
        <p:spPr/>
        <p:txBody>
          <a:bodyPr/>
          <a:lstStyle/>
          <a:p>
            <a:r>
              <a:rPr lang="en-US" sz="3200" dirty="0"/>
              <a:t>Damage indices (DI) </a:t>
            </a:r>
            <a:r>
              <a:rPr lang="en-US" sz="3200" dirty="0" smtClean="0"/>
              <a:t>– </a:t>
            </a:r>
            <a:r>
              <a:rPr lang="pl-PL" sz="3200" dirty="0" smtClean="0"/>
              <a:t>S</a:t>
            </a:r>
            <a:r>
              <a:rPr lang="pl-PL" sz="3200" baseline="-25000" dirty="0" smtClean="0"/>
              <a:t>0</a:t>
            </a:r>
            <a:r>
              <a:rPr lang="pl-PL" sz="3200" dirty="0" smtClean="0"/>
              <a:t> </a:t>
            </a:r>
            <a:r>
              <a:rPr lang="en-US" sz="3200" dirty="0" smtClean="0"/>
              <a:t>mode</a:t>
            </a:r>
            <a:endParaRPr lang="en-US" sz="3200" dirty="0"/>
          </a:p>
        </p:txBody>
      </p:sp>
      <p:pic>
        <p:nvPicPr>
          <p:cNvPr id="8" name="Picture 7" descr="A picture containing text, clipart&#10;&#10;Description automatically generated">
            <a:extLst>
              <a:ext uri="{FF2B5EF4-FFF2-40B4-BE49-F238E27FC236}">
                <a16:creationId xmlns:a16="http://schemas.microsoft.com/office/drawing/2014/main" xmlns="" id="{46F3E34F-AB00-E90F-9DEE-8D8777AD82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8304" y="6378833"/>
            <a:ext cx="1835696" cy="477544"/>
          </a:xfrm>
          <a:prstGeom prst="rect">
            <a:avLst/>
          </a:prstGeom>
        </p:spPr>
      </p:pic>
      <p:pic>
        <p:nvPicPr>
          <p:cNvPr id="9" name="Picture 2" descr="T:\Logos\CINDE logo NEW.bmp">
            <a:extLst>
              <a:ext uri="{FF2B5EF4-FFF2-40B4-BE49-F238E27FC236}">
                <a16:creationId xmlns:a16="http://schemas.microsoft.com/office/drawing/2014/main" xmlns="" id="{D5EBAFC8-BE35-76A0-6D9B-C0B365FCE4C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65356" y="0"/>
            <a:ext cx="1178644" cy="515266"/>
          </a:xfrm>
          <a:prstGeom prst="rect">
            <a:avLst/>
          </a:prstGeom>
          <a:noFill/>
          <a:extLst>
            <a:ext uri="{909E8E84-426E-40DD-AFC4-6F175D3DCCD1}">
              <a14:hiddenFill xmlns:a14="http://schemas.microsoft.com/office/drawing/2010/main">
                <a:solidFill>
                  <a:srgbClr val="FFFFFF"/>
                </a:solidFill>
              </a14:hiddenFill>
            </a:ext>
          </a:extLst>
        </p:spPr>
      </p:pic>
      <p:pic>
        <p:nvPicPr>
          <p:cNvPr id="10" name="Obraz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13276" y="2132856"/>
            <a:ext cx="7200000" cy="3600000"/>
          </a:xfrm>
          <a:prstGeom prst="rect">
            <a:avLst/>
          </a:prstGeom>
        </p:spPr>
      </p:pic>
    </p:spTree>
    <p:extLst>
      <p:ext uri="{BB962C8B-B14F-4D97-AF65-F5344CB8AC3E}">
        <p14:creationId xmlns:p14="http://schemas.microsoft.com/office/powerpoint/2010/main" val="39411601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CA" dirty="0"/>
          </a:p>
          <a:p>
            <a:endParaRPr lang="en-CA" sz="1600" dirty="0"/>
          </a:p>
          <a:p>
            <a:endParaRPr lang="en-CA" dirty="0"/>
          </a:p>
          <a:p>
            <a:endParaRPr lang="en-CA" dirty="0"/>
          </a:p>
          <a:p>
            <a:endParaRPr lang="en-CA" dirty="0"/>
          </a:p>
          <a:p>
            <a:endParaRPr lang="en-CA" dirty="0"/>
          </a:p>
          <a:p>
            <a:endParaRPr lang="en-CA" dirty="0"/>
          </a:p>
          <a:p>
            <a:pPr marL="109728" indent="0">
              <a:buNone/>
            </a:pPr>
            <a:endParaRPr lang="en-CA" dirty="0"/>
          </a:p>
        </p:txBody>
      </p:sp>
      <p:sp>
        <p:nvSpPr>
          <p:cNvPr id="6" name="Title 5">
            <a:extLst>
              <a:ext uri="{FF2B5EF4-FFF2-40B4-BE49-F238E27FC236}">
                <a16:creationId xmlns:a16="http://schemas.microsoft.com/office/drawing/2014/main" xmlns="" id="{CB48E028-FC87-8202-E5F8-17810F0DD754}"/>
              </a:ext>
            </a:extLst>
          </p:cNvPr>
          <p:cNvSpPr>
            <a:spLocks noGrp="1"/>
          </p:cNvSpPr>
          <p:nvPr>
            <p:ph type="title"/>
          </p:nvPr>
        </p:nvSpPr>
        <p:spPr/>
        <p:txBody>
          <a:bodyPr/>
          <a:lstStyle/>
          <a:p>
            <a:r>
              <a:rPr lang="en-US" sz="3200" dirty="0"/>
              <a:t>Damage indices (DI) </a:t>
            </a:r>
            <a:r>
              <a:rPr lang="en-US" sz="3200" dirty="0" smtClean="0"/>
              <a:t>– </a:t>
            </a:r>
            <a:r>
              <a:rPr lang="pl-PL" sz="3200" dirty="0" smtClean="0"/>
              <a:t>A</a:t>
            </a:r>
            <a:r>
              <a:rPr lang="pl-PL" sz="3200" baseline="-25000" dirty="0" smtClean="0"/>
              <a:t>0</a:t>
            </a:r>
            <a:r>
              <a:rPr lang="pl-PL" sz="3200" dirty="0" smtClean="0"/>
              <a:t> </a:t>
            </a:r>
            <a:r>
              <a:rPr lang="en-US" sz="3200" dirty="0" smtClean="0"/>
              <a:t>mode</a:t>
            </a:r>
            <a:endParaRPr lang="en-US" sz="3200" dirty="0"/>
          </a:p>
        </p:txBody>
      </p:sp>
      <p:pic>
        <p:nvPicPr>
          <p:cNvPr id="8" name="Picture 7" descr="A picture containing text, clipart&#10;&#10;Description automatically generated">
            <a:extLst>
              <a:ext uri="{FF2B5EF4-FFF2-40B4-BE49-F238E27FC236}">
                <a16:creationId xmlns:a16="http://schemas.microsoft.com/office/drawing/2014/main" xmlns="" id="{46F3E34F-AB00-E90F-9DEE-8D8777AD82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8304" y="6378833"/>
            <a:ext cx="1835696" cy="477544"/>
          </a:xfrm>
          <a:prstGeom prst="rect">
            <a:avLst/>
          </a:prstGeom>
        </p:spPr>
      </p:pic>
      <p:pic>
        <p:nvPicPr>
          <p:cNvPr id="9" name="Picture 2" descr="T:\Logos\CINDE logo NEW.bmp">
            <a:extLst>
              <a:ext uri="{FF2B5EF4-FFF2-40B4-BE49-F238E27FC236}">
                <a16:creationId xmlns:a16="http://schemas.microsoft.com/office/drawing/2014/main" xmlns="" id="{D5EBAFC8-BE35-76A0-6D9B-C0B365FCE4C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65356" y="0"/>
            <a:ext cx="1178644" cy="515266"/>
          </a:xfrm>
          <a:prstGeom prst="rect">
            <a:avLst/>
          </a:prstGeom>
          <a:noFill/>
          <a:extLst>
            <a:ext uri="{909E8E84-426E-40DD-AFC4-6F175D3DCCD1}">
              <a14:hiddenFill xmlns:a14="http://schemas.microsoft.com/office/drawing/2010/main">
                <a:solidFill>
                  <a:srgbClr val="FFFFFF"/>
                </a:solidFill>
              </a14:hiddenFill>
            </a:ext>
          </a:extLst>
        </p:spPr>
      </p:pic>
      <p:pic>
        <p:nvPicPr>
          <p:cNvPr id="2" name="Obraz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08504" y="2132856"/>
            <a:ext cx="7200000" cy="3600000"/>
          </a:xfrm>
          <a:prstGeom prst="rect">
            <a:avLst/>
          </a:prstGeom>
        </p:spPr>
      </p:pic>
    </p:spTree>
    <p:extLst>
      <p:ext uri="{BB962C8B-B14F-4D97-AF65-F5344CB8AC3E}">
        <p14:creationId xmlns:p14="http://schemas.microsoft.com/office/powerpoint/2010/main" val="33645445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CA" dirty="0"/>
          </a:p>
          <a:p>
            <a:endParaRPr lang="en-CA" sz="1600" dirty="0"/>
          </a:p>
          <a:p>
            <a:endParaRPr lang="en-CA" dirty="0"/>
          </a:p>
          <a:p>
            <a:endParaRPr lang="en-CA" dirty="0"/>
          </a:p>
          <a:p>
            <a:endParaRPr lang="en-CA" dirty="0"/>
          </a:p>
          <a:p>
            <a:endParaRPr lang="en-CA" dirty="0"/>
          </a:p>
          <a:p>
            <a:endParaRPr lang="en-CA" dirty="0"/>
          </a:p>
          <a:p>
            <a:pPr marL="109728" indent="0">
              <a:buNone/>
            </a:pPr>
            <a:endParaRPr lang="en-CA" dirty="0"/>
          </a:p>
        </p:txBody>
      </p:sp>
      <p:sp>
        <p:nvSpPr>
          <p:cNvPr id="6" name="Title 5">
            <a:extLst>
              <a:ext uri="{FF2B5EF4-FFF2-40B4-BE49-F238E27FC236}">
                <a16:creationId xmlns:a16="http://schemas.microsoft.com/office/drawing/2014/main" xmlns="" id="{CB48E028-FC87-8202-E5F8-17810F0DD754}"/>
              </a:ext>
            </a:extLst>
          </p:cNvPr>
          <p:cNvSpPr>
            <a:spLocks noGrp="1"/>
          </p:cNvSpPr>
          <p:nvPr>
            <p:ph type="title"/>
          </p:nvPr>
        </p:nvSpPr>
        <p:spPr/>
        <p:txBody>
          <a:bodyPr/>
          <a:lstStyle/>
          <a:p>
            <a:r>
              <a:rPr lang="en-US" sz="3200" dirty="0"/>
              <a:t>MADIF determination - full length 100 kHz signal</a:t>
            </a:r>
          </a:p>
        </p:txBody>
      </p:sp>
      <p:pic>
        <p:nvPicPr>
          <p:cNvPr id="8" name="Picture 7" descr="A picture containing text, clipart&#10;&#10;Description automatically generated">
            <a:extLst>
              <a:ext uri="{FF2B5EF4-FFF2-40B4-BE49-F238E27FC236}">
                <a16:creationId xmlns:a16="http://schemas.microsoft.com/office/drawing/2014/main" xmlns="" id="{46F3E34F-AB00-E90F-9DEE-8D8777AD82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8304" y="6378833"/>
            <a:ext cx="1835696" cy="477544"/>
          </a:xfrm>
          <a:prstGeom prst="rect">
            <a:avLst/>
          </a:prstGeom>
        </p:spPr>
      </p:pic>
      <p:pic>
        <p:nvPicPr>
          <p:cNvPr id="9" name="Picture 2" descr="T:\Logos\CINDE logo NEW.bmp">
            <a:extLst>
              <a:ext uri="{FF2B5EF4-FFF2-40B4-BE49-F238E27FC236}">
                <a16:creationId xmlns:a16="http://schemas.microsoft.com/office/drawing/2014/main" xmlns="" id="{D5EBAFC8-BE35-76A0-6D9B-C0B365FCE4C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65356" y="0"/>
            <a:ext cx="1178644" cy="515266"/>
          </a:xfrm>
          <a:prstGeom prst="rect">
            <a:avLst/>
          </a:prstGeom>
          <a:noFill/>
          <a:extLst>
            <a:ext uri="{909E8E84-426E-40DD-AFC4-6F175D3DCCD1}">
              <a14:hiddenFill xmlns:a14="http://schemas.microsoft.com/office/drawing/2010/main">
                <a:solidFill>
                  <a:srgbClr val="FFFFFF"/>
                </a:solidFill>
              </a14:hiddenFill>
            </a:ext>
          </a:extLst>
        </p:spPr>
      </p:pic>
      <p:pic>
        <p:nvPicPr>
          <p:cNvPr id="2" name="Obraz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39822" y="1628800"/>
            <a:ext cx="4320549" cy="4712574"/>
          </a:xfrm>
          <a:prstGeom prst="rect">
            <a:avLst/>
          </a:prstGeom>
        </p:spPr>
      </p:pic>
      <mc:AlternateContent xmlns:mc="http://schemas.openxmlformats.org/markup-compatibility/2006" xmlns:a14="http://schemas.microsoft.com/office/drawing/2010/main">
        <mc:Choice Requires="a14">
          <p:graphicFrame>
            <p:nvGraphicFramePr>
              <p:cNvPr id="4" name="Tabela 3"/>
              <p:cNvGraphicFramePr>
                <a:graphicFrameLocks noGrp="1"/>
              </p:cNvGraphicFramePr>
              <p:nvPr>
                <p:extLst>
                  <p:ext uri="{D42A27DB-BD31-4B8C-83A1-F6EECF244321}">
                    <p14:modId xmlns:p14="http://schemas.microsoft.com/office/powerpoint/2010/main" val="3418493714"/>
                  </p:ext>
                </p:extLst>
              </p:nvPr>
            </p:nvGraphicFramePr>
            <p:xfrm>
              <a:off x="1979712" y="2456227"/>
              <a:ext cx="2860110" cy="2568321"/>
            </p:xfrm>
            <a:graphic>
              <a:graphicData uri="http://schemas.openxmlformats.org/drawingml/2006/table">
                <a:tbl>
                  <a:tblPr firstRow="1" bandRow="1">
                    <a:tableStyleId>{5C22544A-7EE6-4342-B048-85BDC9FD1C3A}</a:tableStyleId>
                  </a:tblPr>
                  <a:tblGrid>
                    <a:gridCol w="2860110"/>
                  </a:tblGrid>
                  <a:tr h="370840">
                    <a:tc>
                      <a:txBody>
                        <a:bodyPr/>
                        <a:lstStyle/>
                        <a:p>
                          <a:r>
                            <a:rPr lang="pl-PL" dirty="0" smtClean="0"/>
                            <a:t>MADIF </a:t>
                          </a:r>
                          <a:r>
                            <a:rPr lang="en-US" noProof="0" dirty="0" smtClean="0"/>
                            <a:t>determination</a:t>
                          </a:r>
                          <a:endParaRPr lang="en-US" noProof="0" dirty="0"/>
                        </a:p>
                      </a:txBody>
                      <a:tcPr/>
                    </a:tc>
                  </a:tr>
                  <a:tr h="370840">
                    <a:tc>
                      <a:txBody>
                        <a:bodyPr/>
                        <a:lstStyle/>
                        <a:p>
                          <a:pPr marL="285750" indent="-285750">
                            <a:buFont typeface="Arial" panose="020B0604020202020204" pitchFamily="34" charset="0"/>
                            <a:buChar char="•"/>
                          </a:pPr>
                          <a:r>
                            <a:rPr lang="en-US" noProof="0" dirty="0" smtClean="0"/>
                            <a:t>Fitting</a:t>
                          </a:r>
                          <a:r>
                            <a:rPr lang="pl-PL" dirty="0" smtClean="0"/>
                            <a:t> </a:t>
                          </a:r>
                          <a:r>
                            <a:rPr lang="en-US" noProof="0" dirty="0" smtClean="0"/>
                            <a:t>function</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pl-PL" sz="1200" b="0" i="1" smtClean="0">
                                        <a:latin typeface="Cambria Math" panose="02040503050406030204" pitchFamily="18" charset="0"/>
                                      </a:rPr>
                                      <m:t>𝑓</m:t>
                                    </m:r>
                                  </m:e>
                                  <m:sub>
                                    <m:r>
                                      <a:rPr lang="pl-PL" sz="1200" b="0" i="1" smtClean="0">
                                        <a:latin typeface="Cambria Math" panose="02040503050406030204" pitchFamily="18" charset="0"/>
                                      </a:rPr>
                                      <m:t>1</m:t>
                                    </m:r>
                                  </m:sub>
                                </m:sSub>
                                <m:d>
                                  <m:dPr>
                                    <m:ctrlPr>
                                      <a:rPr lang="pl-PL" sz="1200" b="0" i="1" smtClean="0">
                                        <a:latin typeface="Cambria Math" panose="02040503050406030204" pitchFamily="18" charset="0"/>
                                      </a:rPr>
                                    </m:ctrlPr>
                                  </m:dPr>
                                  <m:e>
                                    <m:r>
                                      <a:rPr lang="pl-PL" sz="1200" b="0" i="1" smtClean="0">
                                        <a:latin typeface="Cambria Math" panose="02040503050406030204" pitchFamily="18" charset="0"/>
                                      </a:rPr>
                                      <m:t>𝑥</m:t>
                                    </m:r>
                                  </m:e>
                                </m:d>
                                <m:r>
                                  <a:rPr lang="pl-PL" sz="1200" b="0" i="1" smtClean="0">
                                    <a:latin typeface="Cambria Math" panose="02040503050406030204" pitchFamily="18" charset="0"/>
                                  </a:rPr>
                                  <m:t>=</m:t>
                                </m:r>
                                <m:f>
                                  <m:fPr>
                                    <m:ctrlPr>
                                      <a:rPr lang="pl-PL" sz="1200" b="0" i="1" smtClean="0">
                                        <a:latin typeface="Cambria Math" panose="02040503050406030204" pitchFamily="18" charset="0"/>
                                      </a:rPr>
                                    </m:ctrlPr>
                                  </m:fPr>
                                  <m:num>
                                    <m:sSub>
                                      <m:sSubPr>
                                        <m:ctrlPr>
                                          <a:rPr lang="pl-PL" sz="1200" b="0" i="1" smtClean="0">
                                            <a:latin typeface="Cambria Math" panose="02040503050406030204" pitchFamily="18" charset="0"/>
                                          </a:rPr>
                                        </m:ctrlPr>
                                      </m:sSubPr>
                                      <m:e>
                                        <m:r>
                                          <a:rPr lang="pl-PL" sz="1200" b="0" i="1" smtClean="0">
                                            <a:latin typeface="Cambria Math" panose="02040503050406030204" pitchFamily="18" charset="0"/>
                                          </a:rPr>
                                          <m:t>𝑎</m:t>
                                        </m:r>
                                      </m:e>
                                      <m:sub>
                                        <m:r>
                                          <a:rPr lang="pl-PL" sz="1200" b="0" i="1" smtClean="0">
                                            <a:latin typeface="Cambria Math" panose="02040503050406030204" pitchFamily="18" charset="0"/>
                                          </a:rPr>
                                          <m:t>2</m:t>
                                        </m:r>
                                      </m:sub>
                                    </m:sSub>
                                    <m:r>
                                      <a:rPr lang="pl-PL" sz="1200" b="0" i="1" smtClean="0">
                                        <a:latin typeface="Cambria Math" panose="02040503050406030204" pitchFamily="18" charset="0"/>
                                      </a:rPr>
                                      <m:t>𝑥</m:t>
                                    </m:r>
                                  </m:num>
                                  <m:den>
                                    <m:r>
                                      <a:rPr lang="pl-PL" sz="1200" b="0" i="1" smtClean="0">
                                        <a:latin typeface="Cambria Math" panose="02040503050406030204" pitchFamily="18" charset="0"/>
                                      </a:rPr>
                                      <m:t>(</m:t>
                                    </m:r>
                                    <m:r>
                                      <a:rPr lang="pl-PL" sz="1200" b="0" i="1" smtClean="0">
                                        <a:latin typeface="Cambria Math" panose="02040503050406030204" pitchFamily="18" charset="0"/>
                                      </a:rPr>
                                      <m:t>𝑥</m:t>
                                    </m:r>
                                    <m:r>
                                      <a:rPr lang="pl-PL" sz="1200" b="0" i="1" smtClean="0">
                                        <a:latin typeface="Cambria Math" panose="02040503050406030204" pitchFamily="18" charset="0"/>
                                      </a:rPr>
                                      <m:t>+</m:t>
                                    </m:r>
                                    <m:sSub>
                                      <m:sSubPr>
                                        <m:ctrlPr>
                                          <a:rPr lang="pl-PL" sz="1200" b="0" i="1" smtClean="0">
                                            <a:latin typeface="Cambria Math" panose="02040503050406030204" pitchFamily="18" charset="0"/>
                                          </a:rPr>
                                        </m:ctrlPr>
                                      </m:sSubPr>
                                      <m:e>
                                        <m:r>
                                          <a:rPr lang="pl-PL" sz="1200" b="0" i="1" smtClean="0">
                                            <a:latin typeface="Cambria Math" panose="02040503050406030204" pitchFamily="18" charset="0"/>
                                          </a:rPr>
                                          <m:t>𝑎</m:t>
                                        </m:r>
                                      </m:e>
                                      <m:sub>
                                        <m:r>
                                          <a:rPr lang="pl-PL" sz="1200" b="0" i="1" smtClean="0">
                                            <a:latin typeface="Cambria Math" panose="02040503050406030204" pitchFamily="18" charset="0"/>
                                          </a:rPr>
                                          <m:t>1</m:t>
                                        </m:r>
                                      </m:sub>
                                    </m:sSub>
                                    <m:r>
                                      <a:rPr lang="pl-PL" sz="1200" b="0" i="1" smtClean="0">
                                        <a:latin typeface="Cambria Math" panose="02040503050406030204" pitchFamily="18" charset="0"/>
                                      </a:rPr>
                                      <m:t>)</m:t>
                                    </m:r>
                                  </m:den>
                                </m:f>
                                <m:r>
                                  <a:rPr lang="pl-PL" sz="1200" b="0" i="1" smtClean="0">
                                    <a:latin typeface="Cambria Math" panose="02040503050406030204" pitchFamily="18" charset="0"/>
                                  </a:rPr>
                                  <m:t>+</m:t>
                                </m:r>
                                <m:sSub>
                                  <m:sSubPr>
                                    <m:ctrlPr>
                                      <a:rPr lang="pl-PL" sz="1200" b="0" i="1" smtClean="0">
                                        <a:latin typeface="Cambria Math" panose="02040503050406030204" pitchFamily="18" charset="0"/>
                                      </a:rPr>
                                    </m:ctrlPr>
                                  </m:sSubPr>
                                  <m:e>
                                    <m:r>
                                      <a:rPr lang="pl-PL" sz="1200" b="0" i="1" smtClean="0">
                                        <a:latin typeface="Cambria Math" panose="02040503050406030204" pitchFamily="18" charset="0"/>
                                      </a:rPr>
                                      <m:t>𝑎</m:t>
                                    </m:r>
                                  </m:e>
                                  <m:sub>
                                    <m:r>
                                      <a:rPr lang="pl-PL" sz="1200" b="0" i="1" smtClean="0">
                                        <a:latin typeface="Cambria Math" panose="02040503050406030204" pitchFamily="18" charset="0"/>
                                      </a:rPr>
                                      <m:t>0</m:t>
                                    </m:r>
                                  </m:sub>
                                </m:sSub>
                              </m:oMath>
                            </m:oMathPara>
                          </a14:m>
                          <a:endParaRPr lang="pl-PL" sz="1200" dirty="0" smtClean="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pl-PL" sz="1200" b="0" i="1" smtClean="0">
                                        <a:latin typeface="Cambria Math" panose="02040503050406030204" pitchFamily="18" charset="0"/>
                                      </a:rPr>
                                      <m:t>𝑓</m:t>
                                    </m:r>
                                  </m:e>
                                  <m:sub>
                                    <m:r>
                                      <a:rPr lang="pl-PL" sz="1200" b="0" i="1" smtClean="0">
                                        <a:latin typeface="Cambria Math" panose="02040503050406030204" pitchFamily="18" charset="0"/>
                                      </a:rPr>
                                      <m:t>2</m:t>
                                    </m:r>
                                  </m:sub>
                                </m:sSub>
                                <m:d>
                                  <m:dPr>
                                    <m:ctrlPr>
                                      <a:rPr lang="pl-PL" sz="1200" b="0" i="1" smtClean="0">
                                        <a:latin typeface="Cambria Math" panose="02040503050406030204" pitchFamily="18" charset="0"/>
                                      </a:rPr>
                                    </m:ctrlPr>
                                  </m:dPr>
                                  <m:e>
                                    <m:r>
                                      <a:rPr lang="pl-PL" sz="1200" b="0" i="1" smtClean="0">
                                        <a:latin typeface="Cambria Math" panose="02040503050406030204" pitchFamily="18" charset="0"/>
                                      </a:rPr>
                                      <m:t>𝑥</m:t>
                                    </m:r>
                                  </m:e>
                                </m:d>
                                <m:r>
                                  <a:rPr lang="pl-PL" sz="1200" b="0" i="1" smtClean="0">
                                    <a:latin typeface="Cambria Math" panose="02040503050406030204" pitchFamily="18" charset="0"/>
                                  </a:rPr>
                                  <m:t>=</m:t>
                                </m:r>
                                <m:sSub>
                                  <m:sSubPr>
                                    <m:ctrlPr>
                                      <a:rPr lang="pl-PL" sz="1200" b="0" i="1" smtClean="0">
                                        <a:latin typeface="Cambria Math" panose="02040503050406030204" pitchFamily="18" charset="0"/>
                                      </a:rPr>
                                    </m:ctrlPr>
                                  </m:sSubPr>
                                  <m:e>
                                    <m:r>
                                      <a:rPr lang="pl-PL" sz="1200" b="0" i="1" smtClean="0">
                                        <a:latin typeface="Cambria Math" panose="02040503050406030204" pitchFamily="18" charset="0"/>
                                      </a:rPr>
                                      <m:t>𝑎</m:t>
                                    </m:r>
                                  </m:e>
                                  <m:sub>
                                    <m:r>
                                      <a:rPr lang="pl-PL" sz="1200" b="0" i="1" smtClean="0">
                                        <a:latin typeface="Cambria Math" panose="02040503050406030204" pitchFamily="18" charset="0"/>
                                      </a:rPr>
                                      <m:t>2</m:t>
                                    </m:r>
                                  </m:sub>
                                </m:sSub>
                                <m:rad>
                                  <m:radPr>
                                    <m:degHide m:val="on"/>
                                    <m:ctrlPr>
                                      <a:rPr lang="pl-PL" sz="1200" b="0" i="1" smtClean="0">
                                        <a:latin typeface="Cambria Math" panose="02040503050406030204" pitchFamily="18" charset="0"/>
                                      </a:rPr>
                                    </m:ctrlPr>
                                  </m:radPr>
                                  <m:deg/>
                                  <m:e>
                                    <m:r>
                                      <a:rPr lang="pl-PL" sz="1200" b="0" i="1" smtClean="0">
                                        <a:latin typeface="Cambria Math" panose="02040503050406030204" pitchFamily="18" charset="0"/>
                                      </a:rPr>
                                      <m:t>𝑥</m:t>
                                    </m:r>
                                  </m:e>
                                </m:rad>
                                <m:r>
                                  <a:rPr lang="pl-PL" sz="1200" b="0" i="1" smtClean="0">
                                    <a:latin typeface="Cambria Math" panose="02040503050406030204" pitchFamily="18" charset="0"/>
                                  </a:rPr>
                                  <m:t>+</m:t>
                                </m:r>
                                <m:sSub>
                                  <m:sSubPr>
                                    <m:ctrlPr>
                                      <a:rPr lang="pl-PL" sz="1200" b="0" i="1" smtClean="0">
                                        <a:latin typeface="Cambria Math" panose="02040503050406030204" pitchFamily="18" charset="0"/>
                                      </a:rPr>
                                    </m:ctrlPr>
                                  </m:sSubPr>
                                  <m:e>
                                    <m:r>
                                      <a:rPr lang="pl-PL" sz="1200" b="0" i="1" smtClean="0">
                                        <a:latin typeface="Cambria Math" panose="02040503050406030204" pitchFamily="18" charset="0"/>
                                      </a:rPr>
                                      <m:t>𝑎</m:t>
                                    </m:r>
                                  </m:e>
                                  <m:sub>
                                    <m:r>
                                      <a:rPr lang="pl-PL" sz="1200" b="0" i="1" smtClean="0">
                                        <a:latin typeface="Cambria Math" panose="02040503050406030204" pitchFamily="18" charset="0"/>
                                      </a:rPr>
                                      <m:t>1</m:t>
                                    </m:r>
                                  </m:sub>
                                </m:sSub>
                                <m:r>
                                  <a:rPr lang="pl-PL" sz="1200" b="0" i="1" smtClean="0">
                                    <a:latin typeface="Cambria Math" panose="02040503050406030204" pitchFamily="18" charset="0"/>
                                  </a:rPr>
                                  <m:t>𝑥</m:t>
                                </m:r>
                                <m:r>
                                  <a:rPr lang="pl-PL" sz="1200" b="0" i="0" smtClean="0">
                                    <a:latin typeface="Cambria Math" panose="02040503050406030204" pitchFamily="18" charset="0"/>
                                  </a:rPr>
                                  <m:t>+</m:t>
                                </m:r>
                                <m:sSub>
                                  <m:sSubPr>
                                    <m:ctrlPr>
                                      <a:rPr lang="pl-PL" sz="1200" b="0" i="1" smtClean="0">
                                        <a:latin typeface="Cambria Math" panose="02040503050406030204" pitchFamily="18" charset="0"/>
                                      </a:rPr>
                                    </m:ctrlPr>
                                  </m:sSubPr>
                                  <m:e>
                                    <m:r>
                                      <a:rPr lang="pl-PL" sz="1200" b="0" i="1" smtClean="0">
                                        <a:latin typeface="Cambria Math" panose="02040503050406030204" pitchFamily="18" charset="0"/>
                                      </a:rPr>
                                      <m:t>𝑎</m:t>
                                    </m:r>
                                  </m:e>
                                  <m:sub>
                                    <m:r>
                                      <a:rPr lang="pl-PL" sz="1200" b="0" i="1" smtClean="0">
                                        <a:latin typeface="Cambria Math" panose="02040503050406030204" pitchFamily="18" charset="0"/>
                                      </a:rPr>
                                      <m:t>0</m:t>
                                    </m:r>
                                  </m:sub>
                                </m:sSub>
                              </m:oMath>
                            </m:oMathPara>
                          </a14:m>
                          <a:endParaRPr lang="pl-PL" sz="1200" dirty="0" smtClean="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pl-PL" sz="1200" b="0" i="1" smtClean="0">
                                        <a:latin typeface="Cambria Math" panose="02040503050406030204" pitchFamily="18" charset="0"/>
                                      </a:rPr>
                                      <m:t>𝑓</m:t>
                                    </m:r>
                                  </m:e>
                                  <m:sub>
                                    <m:r>
                                      <a:rPr lang="pl-PL" sz="1200" b="0" i="1" smtClean="0">
                                        <a:latin typeface="Cambria Math" panose="02040503050406030204" pitchFamily="18" charset="0"/>
                                      </a:rPr>
                                      <m:t>3</m:t>
                                    </m:r>
                                  </m:sub>
                                </m:sSub>
                                <m:r>
                                  <a:rPr lang="pl-PL" sz="1200" b="0" i="1" smtClean="0">
                                    <a:latin typeface="Cambria Math" panose="02040503050406030204" pitchFamily="18" charset="0"/>
                                  </a:rPr>
                                  <m:t>=</m:t>
                                </m:r>
                                <m:f>
                                  <m:fPr>
                                    <m:ctrlPr>
                                      <a:rPr lang="pl-PL" sz="1200" b="0" i="1" smtClean="0">
                                        <a:latin typeface="Cambria Math" panose="02040503050406030204" pitchFamily="18" charset="0"/>
                                      </a:rPr>
                                    </m:ctrlPr>
                                  </m:fPr>
                                  <m:num>
                                    <m:sSub>
                                      <m:sSubPr>
                                        <m:ctrlPr>
                                          <a:rPr lang="pl-PL" sz="1200" b="0" i="1" smtClean="0">
                                            <a:latin typeface="Cambria Math" panose="02040503050406030204" pitchFamily="18" charset="0"/>
                                          </a:rPr>
                                        </m:ctrlPr>
                                      </m:sSubPr>
                                      <m:e>
                                        <m:r>
                                          <a:rPr lang="pl-PL" sz="1200" b="0" i="1" smtClean="0">
                                            <a:latin typeface="Cambria Math" panose="02040503050406030204" pitchFamily="18" charset="0"/>
                                          </a:rPr>
                                          <m:t>𝑎</m:t>
                                        </m:r>
                                      </m:e>
                                      <m:sub>
                                        <m:r>
                                          <a:rPr lang="pl-PL" sz="1200" b="0" i="1" smtClean="0">
                                            <a:latin typeface="Cambria Math" panose="02040503050406030204" pitchFamily="18" charset="0"/>
                                          </a:rPr>
                                          <m:t>3</m:t>
                                        </m:r>
                                      </m:sub>
                                    </m:sSub>
                                    <m:r>
                                      <a:rPr lang="pl-PL" sz="1200" b="0" i="1" smtClean="0">
                                        <a:latin typeface="Cambria Math" panose="02040503050406030204" pitchFamily="18" charset="0"/>
                                      </a:rPr>
                                      <m:t>𝑥</m:t>
                                    </m:r>
                                  </m:num>
                                  <m:den>
                                    <m:rad>
                                      <m:radPr>
                                        <m:degHide m:val="on"/>
                                        <m:ctrlPr>
                                          <a:rPr lang="pl-PL" sz="1200" b="0" i="1" smtClean="0">
                                            <a:latin typeface="Cambria Math" panose="02040503050406030204" pitchFamily="18" charset="0"/>
                                          </a:rPr>
                                        </m:ctrlPr>
                                      </m:radPr>
                                      <m:deg/>
                                      <m:e>
                                        <m:sSub>
                                          <m:sSubPr>
                                            <m:ctrlPr>
                                              <a:rPr lang="pl-PL" sz="1200" b="0" i="1" smtClean="0">
                                                <a:latin typeface="Cambria Math" panose="02040503050406030204" pitchFamily="18" charset="0"/>
                                              </a:rPr>
                                            </m:ctrlPr>
                                          </m:sSubPr>
                                          <m:e>
                                            <m:r>
                                              <a:rPr lang="pl-PL" sz="1200" b="0" i="1" smtClean="0">
                                                <a:latin typeface="Cambria Math" panose="02040503050406030204" pitchFamily="18" charset="0"/>
                                              </a:rPr>
                                              <m:t>𝑎</m:t>
                                            </m:r>
                                          </m:e>
                                          <m:sub>
                                            <m:r>
                                              <a:rPr lang="pl-PL" sz="1200" b="0" i="1" smtClean="0">
                                                <a:latin typeface="Cambria Math" panose="02040503050406030204" pitchFamily="18" charset="0"/>
                                              </a:rPr>
                                              <m:t>2</m:t>
                                            </m:r>
                                          </m:sub>
                                        </m:sSub>
                                        <m:sSup>
                                          <m:sSupPr>
                                            <m:ctrlPr>
                                              <a:rPr lang="pl-PL" sz="1200" b="0" i="1" smtClean="0">
                                                <a:latin typeface="Cambria Math" panose="02040503050406030204" pitchFamily="18" charset="0"/>
                                              </a:rPr>
                                            </m:ctrlPr>
                                          </m:sSupPr>
                                          <m:e>
                                            <m:r>
                                              <a:rPr lang="pl-PL" sz="1200" b="0" i="1" smtClean="0">
                                                <a:latin typeface="Cambria Math" panose="02040503050406030204" pitchFamily="18" charset="0"/>
                                              </a:rPr>
                                              <m:t>𝑥</m:t>
                                            </m:r>
                                          </m:e>
                                          <m:sup>
                                            <m:r>
                                              <a:rPr lang="pl-PL" sz="1200" b="0" i="1" smtClean="0">
                                                <a:latin typeface="Cambria Math" panose="02040503050406030204" pitchFamily="18" charset="0"/>
                                              </a:rPr>
                                              <m:t>2</m:t>
                                            </m:r>
                                          </m:sup>
                                        </m:sSup>
                                        <m:r>
                                          <a:rPr lang="pl-PL" sz="1200" b="0" i="1" smtClean="0">
                                            <a:latin typeface="Cambria Math" panose="02040503050406030204" pitchFamily="18" charset="0"/>
                                          </a:rPr>
                                          <m:t>+</m:t>
                                        </m:r>
                                        <m:sSub>
                                          <m:sSubPr>
                                            <m:ctrlPr>
                                              <a:rPr lang="pl-PL" sz="1200" b="0" i="1" smtClean="0">
                                                <a:latin typeface="Cambria Math" panose="02040503050406030204" pitchFamily="18" charset="0"/>
                                              </a:rPr>
                                            </m:ctrlPr>
                                          </m:sSubPr>
                                          <m:e>
                                            <m:r>
                                              <a:rPr lang="pl-PL" sz="1200" b="0" i="1" smtClean="0">
                                                <a:latin typeface="Cambria Math" panose="02040503050406030204" pitchFamily="18" charset="0"/>
                                              </a:rPr>
                                              <m:t>𝑎</m:t>
                                            </m:r>
                                          </m:e>
                                          <m:sub>
                                            <m:r>
                                              <a:rPr lang="pl-PL" sz="1200" b="0" i="1" smtClean="0">
                                                <a:latin typeface="Cambria Math" panose="02040503050406030204" pitchFamily="18" charset="0"/>
                                              </a:rPr>
                                              <m:t>1</m:t>
                                            </m:r>
                                          </m:sub>
                                        </m:sSub>
                                      </m:e>
                                    </m:rad>
                                  </m:den>
                                </m:f>
                                <m:r>
                                  <a:rPr lang="pl-PL" sz="1200" b="0" i="1" smtClean="0">
                                    <a:latin typeface="Cambria Math" panose="02040503050406030204" pitchFamily="18" charset="0"/>
                                  </a:rPr>
                                  <m:t>+</m:t>
                                </m:r>
                                <m:sSub>
                                  <m:sSubPr>
                                    <m:ctrlPr>
                                      <a:rPr lang="pl-PL" sz="1200" b="0" i="1" smtClean="0">
                                        <a:latin typeface="Cambria Math" panose="02040503050406030204" pitchFamily="18" charset="0"/>
                                      </a:rPr>
                                    </m:ctrlPr>
                                  </m:sSubPr>
                                  <m:e>
                                    <m:r>
                                      <a:rPr lang="pl-PL" sz="1200" b="0" i="1" smtClean="0">
                                        <a:latin typeface="Cambria Math" panose="02040503050406030204" pitchFamily="18" charset="0"/>
                                      </a:rPr>
                                      <m:t>𝑎</m:t>
                                    </m:r>
                                  </m:e>
                                  <m:sub>
                                    <m:r>
                                      <a:rPr lang="pl-PL" sz="1200" b="0" i="1" smtClean="0">
                                        <a:latin typeface="Cambria Math" panose="02040503050406030204" pitchFamily="18" charset="0"/>
                                      </a:rPr>
                                      <m:t>0</m:t>
                                    </m:r>
                                  </m:sub>
                                </m:sSub>
                              </m:oMath>
                            </m:oMathPara>
                          </a14:m>
                          <a:endParaRPr lang="en-US" sz="1200" dirty="0"/>
                        </a:p>
                      </a:txBody>
                      <a:tcPr/>
                    </a:tc>
                  </a:tr>
                  <a:tr h="370840">
                    <a:tc>
                      <a:txBody>
                        <a:bodyPr/>
                        <a:lstStyle/>
                        <a:p>
                          <a:pPr marL="285750" indent="-285750">
                            <a:buFont typeface="Arial" panose="020B0604020202020204" pitchFamily="34" charset="0"/>
                            <a:buChar char="•"/>
                          </a:pPr>
                          <a:r>
                            <a:rPr lang="en-US" noProof="0" dirty="0" smtClean="0"/>
                            <a:t>Mean</a:t>
                          </a:r>
                          <a:r>
                            <a:rPr lang="en-US" baseline="0" noProof="0" dirty="0" smtClean="0"/>
                            <a:t> absolute error</a:t>
                          </a:r>
                          <a:endParaRPr lang="pl-PL" baseline="0" noProof="0" dirty="0" smtClean="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200" i="1" noProof="0" smtClean="0">
                                        <a:latin typeface="Cambria Math" panose="02040503050406030204" pitchFamily="18" charset="0"/>
                                      </a:rPr>
                                    </m:ctrlPr>
                                  </m:sSupPr>
                                  <m:e>
                                    <m:r>
                                      <a:rPr lang="en-US" sz="1200" i="1" noProof="0" smtClean="0">
                                        <a:latin typeface="Cambria Math" panose="02040503050406030204" pitchFamily="18" charset="0"/>
                                        <a:ea typeface="Cambria Math" panose="02040503050406030204" pitchFamily="18" charset="0"/>
                                      </a:rPr>
                                      <m:t>𝛿</m:t>
                                    </m:r>
                                  </m:e>
                                  <m:sup>
                                    <m:r>
                                      <a:rPr lang="pl-PL" sz="1200" b="0" i="1" noProof="0" smtClean="0">
                                        <a:latin typeface="Cambria Math" panose="02040503050406030204" pitchFamily="18" charset="0"/>
                                      </a:rPr>
                                      <m:t>𝑓𝑖𝑡</m:t>
                                    </m:r>
                                  </m:sup>
                                </m:sSup>
                                <m:r>
                                  <a:rPr lang="pl-PL" sz="1200" b="0" i="1" noProof="0" smtClean="0">
                                    <a:latin typeface="Cambria Math" panose="02040503050406030204" pitchFamily="18" charset="0"/>
                                  </a:rPr>
                                  <m:t>=</m:t>
                                </m:r>
                                <m:f>
                                  <m:fPr>
                                    <m:ctrlPr>
                                      <a:rPr lang="pl-PL" sz="1200" b="0" i="1" noProof="0" smtClean="0">
                                        <a:latin typeface="Cambria Math" panose="02040503050406030204" pitchFamily="18" charset="0"/>
                                      </a:rPr>
                                    </m:ctrlPr>
                                  </m:fPr>
                                  <m:num>
                                    <m:r>
                                      <a:rPr lang="pl-PL" sz="1200" b="0" i="1" noProof="0" smtClean="0">
                                        <a:latin typeface="Cambria Math" panose="02040503050406030204" pitchFamily="18" charset="0"/>
                                      </a:rPr>
                                      <m:t>1</m:t>
                                    </m:r>
                                  </m:num>
                                  <m:den>
                                    <m:sSup>
                                      <m:sSupPr>
                                        <m:ctrlPr>
                                          <a:rPr lang="pl-PL" sz="1200" b="0" i="1" noProof="0" smtClean="0">
                                            <a:latin typeface="Cambria Math" panose="02040503050406030204" pitchFamily="18" charset="0"/>
                                          </a:rPr>
                                        </m:ctrlPr>
                                      </m:sSupPr>
                                      <m:e>
                                        <m:r>
                                          <a:rPr lang="pl-PL" sz="1200" b="0" i="1" noProof="0" smtClean="0">
                                            <a:latin typeface="Cambria Math" panose="02040503050406030204" pitchFamily="18" charset="0"/>
                                          </a:rPr>
                                          <m:t>𝑛</m:t>
                                        </m:r>
                                      </m:e>
                                      <m:sup>
                                        <m:r>
                                          <a:rPr lang="pl-PL" sz="1200" b="0" i="1" noProof="0" smtClean="0">
                                            <a:latin typeface="Cambria Math" panose="02040503050406030204" pitchFamily="18" charset="0"/>
                                          </a:rPr>
                                          <m:t>𝐷𝐼</m:t>
                                        </m:r>
                                      </m:sup>
                                    </m:sSup>
                                  </m:den>
                                </m:f>
                                <m:nary>
                                  <m:naryPr>
                                    <m:chr m:val="∑"/>
                                    <m:ctrlPr>
                                      <a:rPr lang="pl-PL" sz="1200" b="0" i="1" noProof="0" smtClean="0">
                                        <a:latin typeface="Cambria Math" panose="02040503050406030204" pitchFamily="18" charset="0"/>
                                      </a:rPr>
                                    </m:ctrlPr>
                                  </m:naryPr>
                                  <m:sub>
                                    <m:r>
                                      <m:rPr>
                                        <m:brk m:alnAt="23"/>
                                      </m:rPr>
                                      <a:rPr lang="pl-PL" sz="1200" b="0" i="1" noProof="0" smtClean="0">
                                        <a:latin typeface="Cambria Math" panose="02040503050406030204" pitchFamily="18" charset="0"/>
                                      </a:rPr>
                                      <m:t>𝑖</m:t>
                                    </m:r>
                                    <m:r>
                                      <a:rPr lang="pl-PL" sz="1200" b="0" i="1" noProof="0" smtClean="0">
                                        <a:latin typeface="Cambria Math" panose="02040503050406030204" pitchFamily="18" charset="0"/>
                                      </a:rPr>
                                      <m:t>=1</m:t>
                                    </m:r>
                                  </m:sub>
                                  <m:sup>
                                    <m:sSup>
                                      <m:sSupPr>
                                        <m:ctrlPr>
                                          <a:rPr lang="pl-PL" sz="1200" b="0" i="1" noProof="0" smtClean="0">
                                            <a:latin typeface="Cambria Math" panose="02040503050406030204" pitchFamily="18" charset="0"/>
                                          </a:rPr>
                                        </m:ctrlPr>
                                      </m:sSupPr>
                                      <m:e>
                                        <m:r>
                                          <a:rPr lang="pl-PL" sz="1200" b="0" i="1" noProof="0" smtClean="0">
                                            <a:latin typeface="Cambria Math" panose="02040503050406030204" pitchFamily="18" charset="0"/>
                                          </a:rPr>
                                          <m:t>𝑛</m:t>
                                        </m:r>
                                      </m:e>
                                      <m:sup>
                                        <m:r>
                                          <a:rPr lang="pl-PL" sz="1200" b="0" i="1" noProof="0" smtClean="0">
                                            <a:latin typeface="Cambria Math" panose="02040503050406030204" pitchFamily="18" charset="0"/>
                                          </a:rPr>
                                          <m:t>𝐷𝐼</m:t>
                                        </m:r>
                                      </m:sup>
                                    </m:sSup>
                                  </m:sup>
                                  <m:e>
                                    <m:d>
                                      <m:dPr>
                                        <m:begChr m:val="|"/>
                                        <m:endChr m:val="|"/>
                                        <m:ctrlPr>
                                          <a:rPr lang="pl-PL" sz="1200" b="0" i="1" noProof="0" smtClean="0">
                                            <a:latin typeface="Cambria Math" panose="02040503050406030204" pitchFamily="18" charset="0"/>
                                          </a:rPr>
                                        </m:ctrlPr>
                                      </m:dPr>
                                      <m:e>
                                        <m:f>
                                          <m:fPr>
                                            <m:ctrlPr>
                                              <a:rPr lang="pl-PL" sz="1200" b="0" i="1" noProof="0" smtClean="0">
                                                <a:latin typeface="Cambria Math" panose="02040503050406030204" pitchFamily="18" charset="0"/>
                                              </a:rPr>
                                            </m:ctrlPr>
                                          </m:fPr>
                                          <m:num>
                                            <m:sSubSup>
                                              <m:sSubSupPr>
                                                <m:ctrlPr>
                                                  <a:rPr lang="pl-PL" sz="1200" b="0" i="1" noProof="0" smtClean="0">
                                                    <a:latin typeface="Cambria Math" panose="02040503050406030204" pitchFamily="18" charset="0"/>
                                                  </a:rPr>
                                                </m:ctrlPr>
                                              </m:sSubSupPr>
                                              <m:e>
                                                <m:r>
                                                  <a:rPr lang="pl-PL" sz="1200" b="0" i="1" noProof="0" smtClean="0">
                                                    <a:latin typeface="Cambria Math" panose="02040503050406030204" pitchFamily="18" charset="0"/>
                                                  </a:rPr>
                                                  <m:t>𝐷𝐼</m:t>
                                                </m:r>
                                              </m:e>
                                              <m:sub>
                                                <m:r>
                                                  <a:rPr lang="pl-PL" sz="1200" b="0" i="1" noProof="0" smtClean="0">
                                                    <a:latin typeface="Cambria Math" panose="02040503050406030204" pitchFamily="18" charset="0"/>
                                                  </a:rPr>
                                                  <m:t>𝑛</m:t>
                                                </m:r>
                                              </m:sub>
                                              <m:sup>
                                                <m:r>
                                                  <a:rPr lang="pl-PL" sz="1200" b="0" i="1" noProof="0" smtClean="0">
                                                    <a:latin typeface="Cambria Math" panose="02040503050406030204" pitchFamily="18" charset="0"/>
                                                  </a:rPr>
                                                  <m:t>𝑖</m:t>
                                                </m:r>
                                              </m:sup>
                                            </m:sSubSup>
                                            <m:r>
                                              <a:rPr lang="pl-PL" sz="1200" b="0" i="1" noProof="0" smtClean="0">
                                                <a:latin typeface="Cambria Math" panose="02040503050406030204" pitchFamily="18" charset="0"/>
                                              </a:rPr>
                                              <m:t>−</m:t>
                                            </m:r>
                                            <m:r>
                                              <a:rPr lang="pl-PL" sz="1200" b="0" i="1" noProof="0" smtClean="0">
                                                <a:latin typeface="Cambria Math" panose="02040503050406030204" pitchFamily="18" charset="0"/>
                                              </a:rPr>
                                              <m:t>𝑓</m:t>
                                            </m:r>
                                            <m:r>
                                              <a:rPr lang="pl-PL" sz="1200" b="0" i="1" noProof="0" smtClean="0">
                                                <a:latin typeface="Cambria Math" panose="02040503050406030204" pitchFamily="18" charset="0"/>
                                              </a:rPr>
                                              <m:t>(</m:t>
                                            </m:r>
                                            <m:sSubSup>
                                              <m:sSubSupPr>
                                                <m:ctrlPr>
                                                  <a:rPr lang="pl-PL" sz="1200" b="0" i="1" noProof="0" smtClean="0">
                                                    <a:latin typeface="Cambria Math" panose="02040503050406030204" pitchFamily="18" charset="0"/>
                                                  </a:rPr>
                                                </m:ctrlPr>
                                              </m:sSubSupPr>
                                              <m:e>
                                                <m:r>
                                                  <a:rPr lang="pl-PL" sz="1200" b="0" i="1" noProof="0" smtClean="0">
                                                    <a:latin typeface="Cambria Math" panose="02040503050406030204" pitchFamily="18" charset="0"/>
                                                  </a:rPr>
                                                  <m:t>𝑥</m:t>
                                                </m:r>
                                              </m:e>
                                              <m:sub>
                                                <m:r>
                                                  <a:rPr lang="pl-PL" sz="1200" b="0" i="1" noProof="0" smtClean="0">
                                                    <a:latin typeface="Cambria Math" panose="02040503050406030204" pitchFamily="18" charset="0"/>
                                                  </a:rPr>
                                                  <m:t>𝑑</m:t>
                                                </m:r>
                                              </m:sub>
                                              <m:sup>
                                                <m:r>
                                                  <a:rPr lang="pl-PL" sz="1200" b="0" i="1" noProof="0" smtClean="0">
                                                    <a:latin typeface="Cambria Math" panose="02040503050406030204" pitchFamily="18" charset="0"/>
                                                  </a:rPr>
                                                  <m:t>𝑖</m:t>
                                                </m:r>
                                              </m:sup>
                                            </m:sSubSup>
                                            <m:r>
                                              <a:rPr lang="pl-PL" sz="1200" b="0" i="1" noProof="0" smtClean="0">
                                                <a:latin typeface="Cambria Math" panose="02040503050406030204" pitchFamily="18" charset="0"/>
                                              </a:rPr>
                                              <m:t>)</m:t>
                                            </m:r>
                                          </m:num>
                                          <m:den>
                                            <m:sSubSup>
                                              <m:sSubSupPr>
                                                <m:ctrlPr>
                                                  <a:rPr lang="pl-PL" sz="1200" b="0" i="1" noProof="0" smtClean="0">
                                                    <a:latin typeface="Cambria Math" panose="02040503050406030204" pitchFamily="18" charset="0"/>
                                                  </a:rPr>
                                                </m:ctrlPr>
                                              </m:sSubSupPr>
                                              <m:e>
                                                <m:r>
                                                  <a:rPr lang="pl-PL" sz="1200" b="0" i="1" noProof="0" smtClean="0">
                                                    <a:latin typeface="Cambria Math" panose="02040503050406030204" pitchFamily="18" charset="0"/>
                                                  </a:rPr>
                                                  <m:t>𝐷𝐼</m:t>
                                                </m:r>
                                              </m:e>
                                              <m:sub>
                                                <m:r>
                                                  <a:rPr lang="pl-PL" sz="1200" b="0" i="1" noProof="0" smtClean="0">
                                                    <a:latin typeface="Cambria Math" panose="02040503050406030204" pitchFamily="18" charset="0"/>
                                                  </a:rPr>
                                                  <m:t>𝑛</m:t>
                                                </m:r>
                                              </m:sub>
                                              <m:sup>
                                                <m:r>
                                                  <a:rPr lang="pl-PL" sz="1200" b="0" i="1" noProof="0" smtClean="0">
                                                    <a:latin typeface="Cambria Math" panose="02040503050406030204" pitchFamily="18" charset="0"/>
                                                  </a:rPr>
                                                  <m:t>𝑖</m:t>
                                                </m:r>
                                              </m:sup>
                                            </m:sSubSup>
                                          </m:den>
                                        </m:f>
                                      </m:e>
                                    </m:d>
                                  </m:e>
                                </m:nary>
                                <m:r>
                                  <a:rPr lang="pl-PL" sz="1200" b="0" i="1" noProof="0" smtClean="0">
                                    <a:latin typeface="Cambria Math" panose="02040503050406030204" pitchFamily="18" charset="0"/>
                                    <a:ea typeface="Cambria Math" panose="02040503050406030204" pitchFamily="18" charset="0"/>
                                  </a:rPr>
                                  <m:t>×100%</m:t>
                                </m:r>
                              </m:oMath>
                            </m:oMathPara>
                          </a14:m>
                          <a:endParaRPr lang="en-US" sz="1200" noProof="0" dirty="0"/>
                        </a:p>
                      </a:txBody>
                      <a:tcPr/>
                    </a:tc>
                  </a:tr>
                </a:tbl>
              </a:graphicData>
            </a:graphic>
          </p:graphicFrame>
        </mc:Choice>
        <mc:Fallback xmlns="">
          <p:graphicFrame>
            <p:nvGraphicFramePr>
              <p:cNvPr id="4" name="Tabela 3"/>
              <p:cNvGraphicFramePr>
                <a:graphicFrameLocks noGrp="1"/>
              </p:cNvGraphicFramePr>
              <p:nvPr>
                <p:extLst>
                  <p:ext uri="{D42A27DB-BD31-4B8C-83A1-F6EECF244321}">
                    <p14:modId xmlns:p14="http://schemas.microsoft.com/office/powerpoint/2010/main" val="3418493714"/>
                  </p:ext>
                </p:extLst>
              </p:nvPr>
            </p:nvGraphicFramePr>
            <p:xfrm>
              <a:off x="1979712" y="2456227"/>
              <a:ext cx="2860110" cy="2568321"/>
            </p:xfrm>
            <a:graphic>
              <a:graphicData uri="http://schemas.openxmlformats.org/drawingml/2006/table">
                <a:tbl>
                  <a:tblPr firstRow="1" bandRow="1">
                    <a:tableStyleId>{5C22544A-7EE6-4342-B048-85BDC9FD1C3A}</a:tableStyleId>
                  </a:tblPr>
                  <a:tblGrid>
                    <a:gridCol w="2860110"/>
                  </a:tblGrid>
                  <a:tr h="370840">
                    <a:tc>
                      <a:txBody>
                        <a:bodyPr/>
                        <a:lstStyle/>
                        <a:p>
                          <a:r>
                            <a:rPr lang="pl-PL" dirty="0" smtClean="0"/>
                            <a:t>MADIF </a:t>
                          </a:r>
                          <a:r>
                            <a:rPr lang="en-US" noProof="0" dirty="0" smtClean="0"/>
                            <a:t>determination</a:t>
                          </a:r>
                          <a:endParaRPr lang="en-US" noProof="0" dirty="0"/>
                        </a:p>
                      </a:txBody>
                      <a:tcPr/>
                    </a:tc>
                  </a:tr>
                  <a:tr h="1286256">
                    <a:tc>
                      <a:txBody>
                        <a:bodyPr/>
                        <a:lstStyle/>
                        <a:p>
                          <a:endParaRPr lang="en-US"/>
                        </a:p>
                      </a:txBody>
                      <a:tcPr>
                        <a:blipFill rotWithShape="0">
                          <a:blip r:embed="rId6"/>
                          <a:stretch>
                            <a:fillRect l="-213" t="-31132" r="-1064" b="-71698"/>
                          </a:stretch>
                        </a:blipFill>
                      </a:tcPr>
                    </a:tc>
                  </a:tr>
                  <a:tr h="911225">
                    <a:tc>
                      <a:txBody>
                        <a:bodyPr/>
                        <a:lstStyle/>
                        <a:p>
                          <a:endParaRPr lang="en-US"/>
                        </a:p>
                      </a:txBody>
                      <a:tcPr>
                        <a:blipFill rotWithShape="0">
                          <a:blip r:embed="rId6"/>
                          <a:stretch>
                            <a:fillRect l="-213" t="-185333" r="-1064" b="-1333"/>
                          </a:stretch>
                        </a:blipFill>
                      </a:tcPr>
                    </a:tc>
                  </a:tr>
                </a:tbl>
              </a:graphicData>
            </a:graphic>
          </p:graphicFrame>
        </mc:Fallback>
      </mc:AlternateContent>
    </p:spTree>
    <p:extLst>
      <p:ext uri="{BB962C8B-B14F-4D97-AF65-F5344CB8AC3E}">
        <p14:creationId xmlns:p14="http://schemas.microsoft.com/office/powerpoint/2010/main" val="40828538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CA" dirty="0"/>
          </a:p>
          <a:p>
            <a:endParaRPr lang="en-CA" sz="1600" dirty="0"/>
          </a:p>
          <a:p>
            <a:endParaRPr lang="en-CA" dirty="0"/>
          </a:p>
          <a:p>
            <a:endParaRPr lang="en-CA" dirty="0"/>
          </a:p>
          <a:p>
            <a:endParaRPr lang="en-CA" dirty="0"/>
          </a:p>
          <a:p>
            <a:endParaRPr lang="en-CA" dirty="0"/>
          </a:p>
          <a:p>
            <a:endParaRPr lang="en-CA" dirty="0"/>
          </a:p>
          <a:p>
            <a:pPr marL="109728" indent="0">
              <a:buNone/>
            </a:pPr>
            <a:endParaRPr lang="en-CA" dirty="0"/>
          </a:p>
        </p:txBody>
      </p:sp>
      <p:sp>
        <p:nvSpPr>
          <p:cNvPr id="6" name="Title 5">
            <a:extLst>
              <a:ext uri="{FF2B5EF4-FFF2-40B4-BE49-F238E27FC236}">
                <a16:creationId xmlns:a16="http://schemas.microsoft.com/office/drawing/2014/main" xmlns="" id="{CB48E028-FC87-8202-E5F8-17810F0DD754}"/>
              </a:ext>
            </a:extLst>
          </p:cNvPr>
          <p:cNvSpPr>
            <a:spLocks noGrp="1"/>
          </p:cNvSpPr>
          <p:nvPr>
            <p:ph type="title"/>
          </p:nvPr>
        </p:nvSpPr>
        <p:spPr>
          <a:xfrm>
            <a:off x="2411760" y="2996952"/>
            <a:ext cx="6347048" cy="1143000"/>
          </a:xfrm>
        </p:spPr>
        <p:txBody>
          <a:bodyPr/>
          <a:lstStyle/>
          <a:p>
            <a:pPr algn="ctr"/>
            <a:r>
              <a:rPr lang="en-US" sz="3200" dirty="0" smtClean="0"/>
              <a:t>Introduction</a:t>
            </a:r>
            <a:endParaRPr lang="en-US" sz="3200" dirty="0"/>
          </a:p>
        </p:txBody>
      </p:sp>
      <p:pic>
        <p:nvPicPr>
          <p:cNvPr id="8" name="Picture 7" descr="A picture containing text, clipart&#10;&#10;Description automatically generated">
            <a:extLst>
              <a:ext uri="{FF2B5EF4-FFF2-40B4-BE49-F238E27FC236}">
                <a16:creationId xmlns:a16="http://schemas.microsoft.com/office/drawing/2014/main" xmlns="" id="{46F3E34F-AB00-E90F-9DEE-8D8777AD82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8304" y="6378833"/>
            <a:ext cx="1835696" cy="477544"/>
          </a:xfrm>
          <a:prstGeom prst="rect">
            <a:avLst/>
          </a:prstGeom>
        </p:spPr>
      </p:pic>
      <p:pic>
        <p:nvPicPr>
          <p:cNvPr id="9" name="Picture 2" descr="T:\Logos\CINDE logo NEW.bmp">
            <a:extLst>
              <a:ext uri="{FF2B5EF4-FFF2-40B4-BE49-F238E27FC236}">
                <a16:creationId xmlns:a16="http://schemas.microsoft.com/office/drawing/2014/main" xmlns="" id="{D5EBAFC8-BE35-76A0-6D9B-C0B365FCE4C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65356" y="0"/>
            <a:ext cx="1178644" cy="515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09355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CA" dirty="0"/>
          </a:p>
          <a:p>
            <a:endParaRPr lang="en-CA" sz="1600" dirty="0"/>
          </a:p>
          <a:p>
            <a:endParaRPr lang="en-CA" dirty="0"/>
          </a:p>
          <a:p>
            <a:endParaRPr lang="en-CA" dirty="0"/>
          </a:p>
          <a:p>
            <a:endParaRPr lang="en-CA" dirty="0"/>
          </a:p>
          <a:p>
            <a:endParaRPr lang="en-CA" dirty="0"/>
          </a:p>
          <a:p>
            <a:endParaRPr lang="en-CA" dirty="0"/>
          </a:p>
          <a:p>
            <a:pPr marL="109728" indent="0">
              <a:buNone/>
            </a:pPr>
            <a:endParaRPr lang="en-CA" dirty="0"/>
          </a:p>
        </p:txBody>
      </p:sp>
      <p:sp>
        <p:nvSpPr>
          <p:cNvPr id="6" name="Title 5">
            <a:extLst>
              <a:ext uri="{FF2B5EF4-FFF2-40B4-BE49-F238E27FC236}">
                <a16:creationId xmlns:a16="http://schemas.microsoft.com/office/drawing/2014/main" xmlns="" id="{CB48E028-FC87-8202-E5F8-17810F0DD754}"/>
              </a:ext>
            </a:extLst>
          </p:cNvPr>
          <p:cNvSpPr>
            <a:spLocks noGrp="1"/>
          </p:cNvSpPr>
          <p:nvPr>
            <p:ph type="title"/>
          </p:nvPr>
        </p:nvSpPr>
        <p:spPr/>
        <p:txBody>
          <a:bodyPr/>
          <a:lstStyle/>
          <a:p>
            <a:r>
              <a:rPr lang="en-US" sz="3200" dirty="0"/>
              <a:t>MADIF vs. experimental results</a:t>
            </a:r>
          </a:p>
        </p:txBody>
      </p:sp>
      <p:pic>
        <p:nvPicPr>
          <p:cNvPr id="8" name="Picture 7" descr="A picture containing text, clipart&#10;&#10;Description automatically generated">
            <a:extLst>
              <a:ext uri="{FF2B5EF4-FFF2-40B4-BE49-F238E27FC236}">
                <a16:creationId xmlns:a16="http://schemas.microsoft.com/office/drawing/2014/main" xmlns="" id="{46F3E34F-AB00-E90F-9DEE-8D8777AD82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8304" y="6378833"/>
            <a:ext cx="1835696" cy="477544"/>
          </a:xfrm>
          <a:prstGeom prst="rect">
            <a:avLst/>
          </a:prstGeom>
        </p:spPr>
      </p:pic>
      <p:pic>
        <p:nvPicPr>
          <p:cNvPr id="9" name="Picture 2" descr="T:\Logos\CINDE logo NEW.bmp">
            <a:extLst>
              <a:ext uri="{FF2B5EF4-FFF2-40B4-BE49-F238E27FC236}">
                <a16:creationId xmlns:a16="http://schemas.microsoft.com/office/drawing/2014/main" xmlns="" id="{D5EBAFC8-BE35-76A0-6D9B-C0B365FCE4C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65356" y="0"/>
            <a:ext cx="1178644" cy="51526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graphicFrame>
            <p:nvGraphicFramePr>
              <p:cNvPr id="2" name="Tabela 1"/>
              <p:cNvGraphicFramePr>
                <a:graphicFrameLocks noGrp="1"/>
              </p:cNvGraphicFramePr>
              <p:nvPr>
                <p:extLst>
                  <p:ext uri="{D42A27DB-BD31-4B8C-83A1-F6EECF244321}">
                    <p14:modId xmlns:p14="http://schemas.microsoft.com/office/powerpoint/2010/main" val="1297111715"/>
                  </p:ext>
                </p:extLst>
              </p:nvPr>
            </p:nvGraphicFramePr>
            <p:xfrm>
              <a:off x="2478125" y="1290710"/>
              <a:ext cx="6096000" cy="1293241"/>
            </p:xfrm>
            <a:graphic>
              <a:graphicData uri="http://schemas.openxmlformats.org/drawingml/2006/table">
                <a:tbl>
                  <a:tblPr firstRow="1" bandRow="1">
                    <a:tableStyleId>{5C22544A-7EE6-4342-B048-85BDC9FD1C3A}</a:tableStyleId>
                  </a:tblPr>
                  <a:tblGrid>
                    <a:gridCol w="6096000"/>
                  </a:tblGrid>
                  <a:tr h="370840">
                    <a:tc>
                      <a:txBody>
                        <a:bodyPr/>
                        <a:lstStyle/>
                        <a:p>
                          <a:pPr algn="ctr"/>
                          <a:r>
                            <a:rPr lang="en-US" dirty="0" smtClean="0"/>
                            <a:t>RMSD for full length 100 kHz signal with interface removed model</a:t>
                          </a:r>
                          <a:endParaRPr lang="en-US" dirty="0"/>
                        </a:p>
                      </a:txBody>
                      <a:tcPr/>
                    </a:tc>
                  </a:tr>
                  <a:tr h="370840">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m:rPr>
                                        <m:sty m:val="p"/>
                                      </m:rPr>
                                      <a:rPr lang="pl-PL" b="0" i="0" smtClean="0">
                                        <a:latin typeface="Cambria Math" panose="02040503050406030204" pitchFamily="18" charset="0"/>
                                      </a:rPr>
                                      <m:t>MADIF</m:t>
                                    </m:r>
                                  </m:e>
                                  <m:sup>
                                    <m:r>
                                      <m:rPr>
                                        <m:sty m:val="p"/>
                                      </m:rPr>
                                      <a:rPr lang="pl-PL" b="0" i="0" smtClean="0">
                                        <a:latin typeface="Cambria Math" panose="02040503050406030204" pitchFamily="18" charset="0"/>
                                      </a:rPr>
                                      <m:t>RMSD</m:t>
                                    </m:r>
                                  </m:sup>
                                </m:sSup>
                                <m:r>
                                  <a:rPr lang="pl-PL" b="0" i="1" smtClean="0">
                                    <a:latin typeface="Cambria Math" panose="02040503050406030204" pitchFamily="18" charset="0"/>
                                  </a:rPr>
                                  <m:t>=</m:t>
                                </m:r>
                                <m:f>
                                  <m:fPr>
                                    <m:ctrlPr>
                                      <a:rPr lang="pl-PL" b="0" i="1" smtClean="0">
                                        <a:latin typeface="Cambria Math" panose="02040503050406030204" pitchFamily="18" charset="0"/>
                                      </a:rPr>
                                    </m:ctrlPr>
                                  </m:fPr>
                                  <m:num>
                                    <m:r>
                                      <a:rPr lang="pl-PL" b="0" i="1" smtClean="0">
                                        <a:latin typeface="Cambria Math" panose="02040503050406030204" pitchFamily="18" charset="0"/>
                                      </a:rPr>
                                      <m:t>13.44</m:t>
                                    </m:r>
                                    <m:sSub>
                                      <m:sSubPr>
                                        <m:ctrlPr>
                                          <a:rPr lang="pl-PL" b="0" i="1" smtClean="0">
                                            <a:latin typeface="Cambria Math" panose="02040503050406030204" pitchFamily="18" charset="0"/>
                                          </a:rPr>
                                        </m:ctrlPr>
                                      </m:sSubPr>
                                      <m:e>
                                        <m:r>
                                          <a:rPr lang="pl-PL" b="0" i="1" smtClean="0">
                                            <a:latin typeface="Cambria Math" panose="02040503050406030204" pitchFamily="18" charset="0"/>
                                          </a:rPr>
                                          <m:t>𝑤</m:t>
                                        </m:r>
                                      </m:e>
                                      <m:sub>
                                        <m:r>
                                          <a:rPr lang="pl-PL" b="0" i="1" smtClean="0">
                                            <a:latin typeface="Cambria Math" panose="02040503050406030204" pitchFamily="18" charset="0"/>
                                          </a:rPr>
                                          <m:t>𝑑</m:t>
                                        </m:r>
                                      </m:sub>
                                    </m:sSub>
                                  </m:num>
                                  <m:den>
                                    <m:sSub>
                                      <m:sSubPr>
                                        <m:ctrlPr>
                                          <a:rPr lang="pl-PL" b="0" i="1" smtClean="0">
                                            <a:latin typeface="Cambria Math" panose="02040503050406030204" pitchFamily="18" charset="0"/>
                                          </a:rPr>
                                        </m:ctrlPr>
                                      </m:sSubPr>
                                      <m:e>
                                        <m:r>
                                          <a:rPr lang="pl-PL" b="0" i="1" smtClean="0">
                                            <a:latin typeface="Cambria Math" panose="02040503050406030204" pitchFamily="18" charset="0"/>
                                          </a:rPr>
                                          <m:t>𝑤</m:t>
                                        </m:r>
                                      </m:e>
                                      <m:sub>
                                        <m:r>
                                          <a:rPr lang="pl-PL" b="0" i="1" smtClean="0">
                                            <a:latin typeface="Cambria Math" panose="02040503050406030204" pitchFamily="18" charset="0"/>
                                          </a:rPr>
                                          <m:t>𝑑</m:t>
                                        </m:r>
                                      </m:sub>
                                    </m:sSub>
                                    <m:r>
                                      <a:rPr lang="pl-PL" b="0" i="1" smtClean="0">
                                        <a:latin typeface="Cambria Math" panose="02040503050406030204" pitchFamily="18" charset="0"/>
                                      </a:rPr>
                                      <m:t>+38.12</m:t>
                                    </m:r>
                                  </m:den>
                                </m:f>
                                <m:r>
                                  <a:rPr lang="pl-PL" b="0" i="1" smtClean="0">
                                    <a:latin typeface="Cambria Math" panose="02040503050406030204" pitchFamily="18" charset="0"/>
                                  </a:rPr>
                                  <m:t>+0.64</m:t>
                                </m:r>
                              </m:oMath>
                            </m:oMathPara>
                          </a14:m>
                          <a:endParaRPr lang="en-US" i="0" dirty="0"/>
                        </a:p>
                      </a:txBody>
                      <a:tcPr/>
                    </a:tc>
                  </a:tr>
                </a:tbl>
              </a:graphicData>
            </a:graphic>
          </p:graphicFrame>
        </mc:Choice>
        <mc:Fallback xmlns="">
          <p:graphicFrame>
            <p:nvGraphicFramePr>
              <p:cNvPr id="2" name="Tabela 1"/>
              <p:cNvGraphicFramePr>
                <a:graphicFrameLocks noGrp="1"/>
              </p:cNvGraphicFramePr>
              <p:nvPr>
                <p:extLst>
                  <p:ext uri="{D42A27DB-BD31-4B8C-83A1-F6EECF244321}">
                    <p14:modId xmlns:p14="http://schemas.microsoft.com/office/powerpoint/2010/main" val="1297111715"/>
                  </p:ext>
                </p:extLst>
              </p:nvPr>
            </p:nvGraphicFramePr>
            <p:xfrm>
              <a:off x="2478125" y="1290710"/>
              <a:ext cx="6096000" cy="1293241"/>
            </p:xfrm>
            <a:graphic>
              <a:graphicData uri="http://schemas.openxmlformats.org/drawingml/2006/table">
                <a:tbl>
                  <a:tblPr firstRow="1" bandRow="1">
                    <a:tableStyleId>{5C22544A-7EE6-4342-B048-85BDC9FD1C3A}</a:tableStyleId>
                  </a:tblPr>
                  <a:tblGrid>
                    <a:gridCol w="6096000"/>
                  </a:tblGrid>
                  <a:tr h="640080">
                    <a:tc>
                      <a:txBody>
                        <a:bodyPr/>
                        <a:lstStyle/>
                        <a:p>
                          <a:pPr algn="ctr"/>
                          <a:r>
                            <a:rPr lang="en-US" dirty="0" smtClean="0"/>
                            <a:t>RMSD for full length 100 kHz signal with interface removed model</a:t>
                          </a:r>
                          <a:endParaRPr lang="en-US" dirty="0"/>
                        </a:p>
                      </a:txBody>
                      <a:tcPr/>
                    </a:tc>
                  </a:tr>
                  <a:tr h="653161">
                    <a:tc>
                      <a:txBody>
                        <a:bodyPr/>
                        <a:lstStyle/>
                        <a:p>
                          <a:endParaRPr lang="en-US"/>
                        </a:p>
                      </a:txBody>
                      <a:tcPr>
                        <a:blipFill rotWithShape="0">
                          <a:blip r:embed="rId5"/>
                          <a:stretch>
                            <a:fillRect l="-100" t="-101852" r="-400" b="-1852"/>
                          </a:stretch>
                        </a:blipFill>
                      </a:tcPr>
                    </a:tc>
                  </a:tr>
                </a:tbl>
              </a:graphicData>
            </a:graphic>
          </p:graphicFrame>
        </mc:Fallback>
      </mc:AlternateContent>
      <p:pic>
        <p:nvPicPr>
          <p:cNvPr id="4" name="Obraz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04000" y="2774569"/>
            <a:ext cx="6840000" cy="3430891"/>
          </a:xfrm>
          <a:prstGeom prst="rect">
            <a:avLst/>
          </a:prstGeom>
        </p:spPr>
      </p:pic>
    </p:spTree>
    <p:extLst>
      <p:ext uri="{BB962C8B-B14F-4D97-AF65-F5344CB8AC3E}">
        <p14:creationId xmlns:p14="http://schemas.microsoft.com/office/powerpoint/2010/main" val="30842250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CA" dirty="0"/>
          </a:p>
          <a:p>
            <a:endParaRPr lang="en-CA" sz="1600" dirty="0"/>
          </a:p>
          <a:p>
            <a:endParaRPr lang="en-CA" dirty="0"/>
          </a:p>
          <a:p>
            <a:endParaRPr lang="en-CA" dirty="0"/>
          </a:p>
          <a:p>
            <a:endParaRPr lang="en-CA" dirty="0"/>
          </a:p>
          <a:p>
            <a:endParaRPr lang="en-CA" dirty="0"/>
          </a:p>
          <a:p>
            <a:endParaRPr lang="en-CA" dirty="0"/>
          </a:p>
          <a:p>
            <a:pPr marL="109728" indent="0">
              <a:buNone/>
            </a:pPr>
            <a:endParaRPr lang="en-CA" dirty="0"/>
          </a:p>
        </p:txBody>
      </p:sp>
      <p:sp>
        <p:nvSpPr>
          <p:cNvPr id="6" name="Title 5">
            <a:extLst>
              <a:ext uri="{FF2B5EF4-FFF2-40B4-BE49-F238E27FC236}">
                <a16:creationId xmlns:a16="http://schemas.microsoft.com/office/drawing/2014/main" xmlns="" id="{CB48E028-FC87-8202-E5F8-17810F0DD754}"/>
              </a:ext>
            </a:extLst>
          </p:cNvPr>
          <p:cNvSpPr>
            <a:spLocks noGrp="1"/>
          </p:cNvSpPr>
          <p:nvPr>
            <p:ph type="title"/>
          </p:nvPr>
        </p:nvSpPr>
        <p:spPr/>
        <p:txBody>
          <a:bodyPr/>
          <a:lstStyle/>
          <a:p>
            <a:r>
              <a:rPr lang="en-US" sz="3200" dirty="0"/>
              <a:t>MADIF vs. experimental results</a:t>
            </a:r>
          </a:p>
        </p:txBody>
      </p:sp>
      <p:pic>
        <p:nvPicPr>
          <p:cNvPr id="8" name="Picture 7" descr="A picture containing text, clipart&#10;&#10;Description automatically generated">
            <a:extLst>
              <a:ext uri="{FF2B5EF4-FFF2-40B4-BE49-F238E27FC236}">
                <a16:creationId xmlns:a16="http://schemas.microsoft.com/office/drawing/2014/main" xmlns="" id="{46F3E34F-AB00-E90F-9DEE-8D8777AD82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8304" y="6378833"/>
            <a:ext cx="1835696" cy="477544"/>
          </a:xfrm>
          <a:prstGeom prst="rect">
            <a:avLst/>
          </a:prstGeom>
        </p:spPr>
      </p:pic>
      <p:pic>
        <p:nvPicPr>
          <p:cNvPr id="9" name="Picture 2" descr="T:\Logos\CINDE logo NEW.bmp">
            <a:extLst>
              <a:ext uri="{FF2B5EF4-FFF2-40B4-BE49-F238E27FC236}">
                <a16:creationId xmlns:a16="http://schemas.microsoft.com/office/drawing/2014/main" xmlns="" id="{D5EBAFC8-BE35-76A0-6D9B-C0B365FCE4C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65356" y="0"/>
            <a:ext cx="1178644" cy="51526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graphicFrame>
            <p:nvGraphicFramePr>
              <p:cNvPr id="2" name="Tabela 1"/>
              <p:cNvGraphicFramePr>
                <a:graphicFrameLocks noGrp="1"/>
              </p:cNvGraphicFramePr>
              <p:nvPr>
                <p:extLst>
                  <p:ext uri="{D42A27DB-BD31-4B8C-83A1-F6EECF244321}">
                    <p14:modId xmlns:p14="http://schemas.microsoft.com/office/powerpoint/2010/main" val="2357631971"/>
                  </p:ext>
                </p:extLst>
              </p:nvPr>
            </p:nvGraphicFramePr>
            <p:xfrm>
              <a:off x="2478125" y="1290710"/>
              <a:ext cx="6096000" cy="1293241"/>
            </p:xfrm>
            <a:graphic>
              <a:graphicData uri="http://schemas.openxmlformats.org/drawingml/2006/table">
                <a:tbl>
                  <a:tblPr firstRow="1" bandRow="1">
                    <a:tableStyleId>{5C22544A-7EE6-4342-B048-85BDC9FD1C3A}</a:tableStyleId>
                  </a:tblPr>
                  <a:tblGrid>
                    <a:gridCol w="6096000"/>
                  </a:tblGrid>
                  <a:tr h="370840">
                    <a:tc>
                      <a:txBody>
                        <a:bodyPr/>
                        <a:lstStyle/>
                        <a:p>
                          <a:pPr algn="ctr"/>
                          <a:r>
                            <a:rPr lang="pl-PL" dirty="0" smtClean="0"/>
                            <a:t>CC </a:t>
                          </a:r>
                          <a:r>
                            <a:rPr lang="en-US" dirty="0" smtClean="0"/>
                            <a:t>for full length 100 kHz signal with interface removed model</a:t>
                          </a:r>
                          <a:endParaRPr lang="en-US" dirty="0"/>
                        </a:p>
                      </a:txBody>
                      <a:tcPr/>
                    </a:tc>
                  </a:tr>
                  <a:tr h="370840">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m:rPr>
                                        <m:sty m:val="p"/>
                                      </m:rPr>
                                      <a:rPr lang="pl-PL" b="0" i="0" smtClean="0">
                                        <a:latin typeface="Cambria Math" panose="02040503050406030204" pitchFamily="18" charset="0"/>
                                      </a:rPr>
                                      <m:t>MADIF</m:t>
                                    </m:r>
                                  </m:e>
                                  <m:sup>
                                    <m:r>
                                      <m:rPr>
                                        <m:sty m:val="p"/>
                                      </m:rPr>
                                      <a:rPr lang="pl-PL" b="0" i="0" smtClean="0">
                                        <a:latin typeface="Cambria Math" panose="02040503050406030204" pitchFamily="18" charset="0"/>
                                      </a:rPr>
                                      <m:t>CC</m:t>
                                    </m:r>
                                  </m:sup>
                                </m:sSup>
                                <m:r>
                                  <a:rPr lang="pl-PL" b="0" i="1" smtClean="0">
                                    <a:latin typeface="Cambria Math" panose="02040503050406030204" pitchFamily="18" charset="0"/>
                                  </a:rPr>
                                  <m:t>=</m:t>
                                </m:r>
                                <m:f>
                                  <m:fPr>
                                    <m:ctrlPr>
                                      <a:rPr lang="pl-PL" b="0" i="1" smtClean="0">
                                        <a:latin typeface="Cambria Math" panose="02040503050406030204" pitchFamily="18" charset="0"/>
                                      </a:rPr>
                                    </m:ctrlPr>
                                  </m:fPr>
                                  <m:num>
                                    <m:r>
                                      <a:rPr lang="pl-PL" b="0" i="1" smtClean="0">
                                        <a:latin typeface="Cambria Math" panose="02040503050406030204" pitchFamily="18" charset="0"/>
                                      </a:rPr>
                                      <m:t>16.62</m:t>
                                    </m:r>
                                    <m:sSub>
                                      <m:sSubPr>
                                        <m:ctrlPr>
                                          <a:rPr lang="pl-PL" b="0" i="1" smtClean="0">
                                            <a:latin typeface="Cambria Math" panose="02040503050406030204" pitchFamily="18" charset="0"/>
                                          </a:rPr>
                                        </m:ctrlPr>
                                      </m:sSubPr>
                                      <m:e>
                                        <m:r>
                                          <a:rPr lang="pl-PL" b="0" i="1" smtClean="0">
                                            <a:latin typeface="Cambria Math" panose="02040503050406030204" pitchFamily="18" charset="0"/>
                                          </a:rPr>
                                          <m:t>𝑤</m:t>
                                        </m:r>
                                      </m:e>
                                      <m:sub>
                                        <m:r>
                                          <a:rPr lang="pl-PL" b="0" i="1" smtClean="0">
                                            <a:latin typeface="Cambria Math" panose="02040503050406030204" pitchFamily="18" charset="0"/>
                                          </a:rPr>
                                          <m:t>𝑑</m:t>
                                        </m:r>
                                      </m:sub>
                                    </m:sSub>
                                  </m:num>
                                  <m:den>
                                    <m:sSub>
                                      <m:sSubPr>
                                        <m:ctrlPr>
                                          <a:rPr lang="pl-PL" b="0" i="1" smtClean="0">
                                            <a:latin typeface="Cambria Math" panose="02040503050406030204" pitchFamily="18" charset="0"/>
                                          </a:rPr>
                                        </m:ctrlPr>
                                      </m:sSubPr>
                                      <m:e>
                                        <m:r>
                                          <a:rPr lang="pl-PL" b="0" i="1" smtClean="0">
                                            <a:latin typeface="Cambria Math" panose="02040503050406030204" pitchFamily="18" charset="0"/>
                                          </a:rPr>
                                          <m:t>𝑤</m:t>
                                        </m:r>
                                      </m:e>
                                      <m:sub>
                                        <m:r>
                                          <a:rPr lang="pl-PL" b="0" i="1" smtClean="0">
                                            <a:latin typeface="Cambria Math" panose="02040503050406030204" pitchFamily="18" charset="0"/>
                                          </a:rPr>
                                          <m:t>𝑑</m:t>
                                        </m:r>
                                      </m:sub>
                                    </m:sSub>
                                    <m:r>
                                      <a:rPr lang="pl-PL" b="0" i="1" smtClean="0">
                                        <a:latin typeface="Cambria Math" panose="02040503050406030204" pitchFamily="18" charset="0"/>
                                      </a:rPr>
                                      <m:t>+133.05</m:t>
                                    </m:r>
                                  </m:den>
                                </m:f>
                                <m:r>
                                  <a:rPr lang="pl-PL" b="0" i="1" smtClean="0">
                                    <a:latin typeface="Cambria Math" panose="02040503050406030204" pitchFamily="18" charset="0"/>
                                  </a:rPr>
                                  <m:t>+0.88</m:t>
                                </m:r>
                              </m:oMath>
                            </m:oMathPara>
                          </a14:m>
                          <a:endParaRPr lang="en-US" i="0" dirty="0"/>
                        </a:p>
                      </a:txBody>
                      <a:tcPr/>
                    </a:tc>
                  </a:tr>
                </a:tbl>
              </a:graphicData>
            </a:graphic>
          </p:graphicFrame>
        </mc:Choice>
        <mc:Fallback xmlns="">
          <p:graphicFrame>
            <p:nvGraphicFramePr>
              <p:cNvPr id="2" name="Tabela 1"/>
              <p:cNvGraphicFramePr>
                <a:graphicFrameLocks noGrp="1"/>
              </p:cNvGraphicFramePr>
              <p:nvPr>
                <p:extLst>
                  <p:ext uri="{D42A27DB-BD31-4B8C-83A1-F6EECF244321}">
                    <p14:modId xmlns:p14="http://schemas.microsoft.com/office/powerpoint/2010/main" val="2357631971"/>
                  </p:ext>
                </p:extLst>
              </p:nvPr>
            </p:nvGraphicFramePr>
            <p:xfrm>
              <a:off x="2478125" y="1290710"/>
              <a:ext cx="6096000" cy="1293241"/>
            </p:xfrm>
            <a:graphic>
              <a:graphicData uri="http://schemas.openxmlformats.org/drawingml/2006/table">
                <a:tbl>
                  <a:tblPr firstRow="1" bandRow="1">
                    <a:tableStyleId>{5C22544A-7EE6-4342-B048-85BDC9FD1C3A}</a:tableStyleId>
                  </a:tblPr>
                  <a:tblGrid>
                    <a:gridCol w="6096000"/>
                  </a:tblGrid>
                  <a:tr h="640080">
                    <a:tc>
                      <a:txBody>
                        <a:bodyPr/>
                        <a:lstStyle/>
                        <a:p>
                          <a:pPr algn="ctr"/>
                          <a:r>
                            <a:rPr lang="pl-PL" dirty="0" smtClean="0"/>
                            <a:t>CC </a:t>
                          </a:r>
                          <a:r>
                            <a:rPr lang="en-US" dirty="0" smtClean="0"/>
                            <a:t>for full length 100 kHz signal with interface removed model</a:t>
                          </a:r>
                          <a:endParaRPr lang="en-US" dirty="0"/>
                        </a:p>
                      </a:txBody>
                      <a:tcPr/>
                    </a:tc>
                  </a:tr>
                  <a:tr h="653161">
                    <a:tc>
                      <a:txBody>
                        <a:bodyPr/>
                        <a:lstStyle/>
                        <a:p>
                          <a:endParaRPr lang="en-US"/>
                        </a:p>
                      </a:txBody>
                      <a:tcPr>
                        <a:blipFill rotWithShape="0">
                          <a:blip r:embed="rId5"/>
                          <a:stretch>
                            <a:fillRect l="-100" t="-101852" r="-400" b="-1852"/>
                          </a:stretch>
                        </a:blipFill>
                      </a:tcPr>
                    </a:tc>
                  </a:tr>
                </a:tbl>
              </a:graphicData>
            </a:graphic>
          </p:graphicFrame>
        </mc:Fallback>
      </mc:AlternateContent>
      <p:pic>
        <p:nvPicPr>
          <p:cNvPr id="7" name="Obraz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04000" y="2762171"/>
            <a:ext cx="6840000" cy="3430891"/>
          </a:xfrm>
          <a:prstGeom prst="rect">
            <a:avLst/>
          </a:prstGeom>
        </p:spPr>
      </p:pic>
    </p:spTree>
    <p:extLst>
      <p:ext uri="{BB962C8B-B14F-4D97-AF65-F5344CB8AC3E}">
        <p14:creationId xmlns:p14="http://schemas.microsoft.com/office/powerpoint/2010/main" val="16560409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CA" dirty="0"/>
          </a:p>
          <a:p>
            <a:endParaRPr lang="en-CA" sz="1600" dirty="0"/>
          </a:p>
          <a:p>
            <a:endParaRPr lang="en-CA" dirty="0"/>
          </a:p>
          <a:p>
            <a:endParaRPr lang="en-CA" dirty="0"/>
          </a:p>
          <a:p>
            <a:endParaRPr lang="en-CA" dirty="0"/>
          </a:p>
          <a:p>
            <a:endParaRPr lang="en-CA" dirty="0"/>
          </a:p>
          <a:p>
            <a:endParaRPr lang="en-CA" dirty="0"/>
          </a:p>
          <a:p>
            <a:pPr marL="109728" indent="0">
              <a:buNone/>
            </a:pPr>
            <a:endParaRPr lang="en-CA" dirty="0"/>
          </a:p>
        </p:txBody>
      </p:sp>
      <p:sp>
        <p:nvSpPr>
          <p:cNvPr id="6" name="Title 5">
            <a:extLst>
              <a:ext uri="{FF2B5EF4-FFF2-40B4-BE49-F238E27FC236}">
                <a16:creationId xmlns:a16="http://schemas.microsoft.com/office/drawing/2014/main" xmlns="" id="{CB48E028-FC87-8202-E5F8-17810F0DD754}"/>
              </a:ext>
            </a:extLst>
          </p:cNvPr>
          <p:cNvSpPr>
            <a:spLocks noGrp="1"/>
          </p:cNvSpPr>
          <p:nvPr>
            <p:ph type="title"/>
          </p:nvPr>
        </p:nvSpPr>
        <p:spPr>
          <a:xfrm>
            <a:off x="2411760" y="2996952"/>
            <a:ext cx="6347048" cy="1143000"/>
          </a:xfrm>
        </p:spPr>
        <p:txBody>
          <a:bodyPr/>
          <a:lstStyle/>
          <a:p>
            <a:pPr algn="ctr"/>
            <a:r>
              <a:rPr lang="en-US" sz="3200" dirty="0" smtClean="0"/>
              <a:t>Final Remarks</a:t>
            </a:r>
            <a:endParaRPr lang="en-US" sz="3200" dirty="0"/>
          </a:p>
        </p:txBody>
      </p:sp>
      <p:pic>
        <p:nvPicPr>
          <p:cNvPr id="8" name="Picture 7" descr="A picture containing text, clipart&#10;&#10;Description automatically generated">
            <a:extLst>
              <a:ext uri="{FF2B5EF4-FFF2-40B4-BE49-F238E27FC236}">
                <a16:creationId xmlns:a16="http://schemas.microsoft.com/office/drawing/2014/main" xmlns="" id="{46F3E34F-AB00-E90F-9DEE-8D8777AD82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8304" y="6378833"/>
            <a:ext cx="1835696" cy="477544"/>
          </a:xfrm>
          <a:prstGeom prst="rect">
            <a:avLst/>
          </a:prstGeom>
        </p:spPr>
      </p:pic>
      <p:pic>
        <p:nvPicPr>
          <p:cNvPr id="9" name="Picture 2" descr="T:\Logos\CINDE logo NEW.bmp">
            <a:extLst>
              <a:ext uri="{FF2B5EF4-FFF2-40B4-BE49-F238E27FC236}">
                <a16:creationId xmlns:a16="http://schemas.microsoft.com/office/drawing/2014/main" xmlns="" id="{D5EBAFC8-BE35-76A0-6D9B-C0B365FCE4C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65356" y="0"/>
            <a:ext cx="1178644" cy="515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80830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CA" dirty="0"/>
          </a:p>
          <a:p>
            <a:endParaRPr lang="en-CA" sz="1600" dirty="0"/>
          </a:p>
          <a:p>
            <a:endParaRPr lang="en-CA" dirty="0"/>
          </a:p>
          <a:p>
            <a:endParaRPr lang="en-CA" dirty="0"/>
          </a:p>
          <a:p>
            <a:endParaRPr lang="en-CA" dirty="0"/>
          </a:p>
          <a:p>
            <a:endParaRPr lang="en-CA" dirty="0"/>
          </a:p>
          <a:p>
            <a:endParaRPr lang="en-CA" dirty="0"/>
          </a:p>
          <a:p>
            <a:pPr marL="109728" indent="0">
              <a:buNone/>
            </a:pPr>
            <a:endParaRPr lang="en-CA" dirty="0"/>
          </a:p>
        </p:txBody>
      </p:sp>
      <p:sp>
        <p:nvSpPr>
          <p:cNvPr id="6" name="Title 5">
            <a:extLst>
              <a:ext uri="{FF2B5EF4-FFF2-40B4-BE49-F238E27FC236}">
                <a16:creationId xmlns:a16="http://schemas.microsoft.com/office/drawing/2014/main" xmlns="" id="{CB48E028-FC87-8202-E5F8-17810F0DD754}"/>
              </a:ext>
            </a:extLst>
          </p:cNvPr>
          <p:cNvSpPr>
            <a:spLocks noGrp="1"/>
          </p:cNvSpPr>
          <p:nvPr>
            <p:ph type="title"/>
          </p:nvPr>
        </p:nvSpPr>
        <p:spPr/>
        <p:txBody>
          <a:bodyPr/>
          <a:lstStyle/>
          <a:p>
            <a:r>
              <a:rPr lang="en-US" sz="3200" dirty="0" smtClean="0"/>
              <a:t>Summary</a:t>
            </a:r>
            <a:endParaRPr lang="en-US" sz="3200" dirty="0"/>
          </a:p>
        </p:txBody>
      </p:sp>
      <p:pic>
        <p:nvPicPr>
          <p:cNvPr id="8" name="Picture 7" descr="A picture containing text, clipart&#10;&#10;Description automatically generated">
            <a:extLst>
              <a:ext uri="{FF2B5EF4-FFF2-40B4-BE49-F238E27FC236}">
                <a16:creationId xmlns:a16="http://schemas.microsoft.com/office/drawing/2014/main" xmlns="" id="{46F3E34F-AB00-E90F-9DEE-8D8777AD82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8304" y="6378833"/>
            <a:ext cx="1835696" cy="477544"/>
          </a:xfrm>
          <a:prstGeom prst="rect">
            <a:avLst/>
          </a:prstGeom>
        </p:spPr>
      </p:pic>
      <p:pic>
        <p:nvPicPr>
          <p:cNvPr id="9" name="Picture 2" descr="T:\Logos\CINDE logo NEW.bmp">
            <a:extLst>
              <a:ext uri="{FF2B5EF4-FFF2-40B4-BE49-F238E27FC236}">
                <a16:creationId xmlns:a16="http://schemas.microsoft.com/office/drawing/2014/main" xmlns="" id="{D5EBAFC8-BE35-76A0-6D9B-C0B365FCE4C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65356" y="0"/>
            <a:ext cx="1178644" cy="51526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ela 1"/>
          <p:cNvGraphicFramePr>
            <a:graphicFrameLocks noGrp="1"/>
          </p:cNvGraphicFramePr>
          <p:nvPr>
            <p:extLst>
              <p:ext uri="{D42A27DB-BD31-4B8C-83A1-F6EECF244321}">
                <p14:modId xmlns:p14="http://schemas.microsoft.com/office/powerpoint/2010/main" val="1858406369"/>
              </p:ext>
            </p:extLst>
          </p:nvPr>
        </p:nvGraphicFramePr>
        <p:xfrm>
          <a:off x="2062064" y="1330800"/>
          <a:ext cx="6624736" cy="2108200"/>
        </p:xfrm>
        <a:graphic>
          <a:graphicData uri="http://schemas.openxmlformats.org/drawingml/2006/table">
            <a:tbl>
              <a:tblPr firstRow="1" bandRow="1">
                <a:tableStyleId>{5C22544A-7EE6-4342-B048-85BDC9FD1C3A}</a:tableStyleId>
              </a:tblPr>
              <a:tblGrid>
                <a:gridCol w="6624736"/>
              </a:tblGrid>
              <a:tr h="370840">
                <a:tc>
                  <a:txBody>
                    <a:bodyPr/>
                    <a:lstStyle/>
                    <a:p>
                      <a:r>
                        <a:rPr lang="en-US" noProof="0" dirty="0" smtClean="0"/>
                        <a:t>Conclusions</a:t>
                      </a:r>
                      <a:endParaRPr lang="en-US" noProof="0" dirty="0"/>
                    </a:p>
                  </a:txBody>
                  <a:tcPr/>
                </a:tc>
              </a:tr>
              <a:tr h="370840">
                <a:tc>
                  <a:txBody>
                    <a:bodyPr/>
                    <a:lstStyle/>
                    <a:p>
                      <a:pPr marL="285750" indent="-285750">
                        <a:buFont typeface="Arial" panose="020B0604020202020204" pitchFamily="34" charset="0"/>
                        <a:buChar char="•"/>
                      </a:pPr>
                      <a:r>
                        <a:rPr lang="en-US" dirty="0" smtClean="0"/>
                        <a:t>development of the full core geometry model based on the spectral element method</a:t>
                      </a:r>
                      <a:endParaRPr lang="pl-PL" dirty="0" smtClean="0"/>
                    </a:p>
                    <a:p>
                      <a:pPr marL="285750" indent="-285750">
                        <a:buFont typeface="Arial" panose="020B0604020202020204" pitchFamily="34" charset="0"/>
                        <a:buChar char="•"/>
                      </a:pPr>
                      <a:r>
                        <a:rPr lang="en-US" dirty="0" smtClean="0"/>
                        <a:t>determination of the model-assisted damage identification function for honeycomb sandwich panel</a:t>
                      </a:r>
                      <a:endParaRPr lang="pl-PL" dirty="0" smtClean="0"/>
                    </a:p>
                    <a:p>
                      <a:pPr marL="285750" indent="-285750">
                        <a:buFont typeface="Arial" panose="020B0604020202020204" pitchFamily="34" charset="0"/>
                        <a:buChar char="•"/>
                      </a:pPr>
                      <a:r>
                        <a:rPr lang="en-US" dirty="0" smtClean="0"/>
                        <a:t>excellent agreement </a:t>
                      </a:r>
                      <a:r>
                        <a:rPr lang="pl-PL" dirty="0" smtClean="0"/>
                        <a:t>of </a:t>
                      </a:r>
                      <a:r>
                        <a:rPr lang="en-US" dirty="0" smtClean="0"/>
                        <a:t>the MADIF with the experimental results</a:t>
                      </a:r>
                      <a:endParaRPr lang="en-US" dirty="0"/>
                    </a:p>
                  </a:txBody>
                  <a:tcPr/>
                </a:tc>
              </a:tr>
            </a:tbl>
          </a:graphicData>
        </a:graphic>
      </p:graphicFrame>
      <p:graphicFrame>
        <p:nvGraphicFramePr>
          <p:cNvPr id="7" name="Tabela 6"/>
          <p:cNvGraphicFramePr>
            <a:graphicFrameLocks noGrp="1"/>
          </p:cNvGraphicFramePr>
          <p:nvPr>
            <p:extLst>
              <p:ext uri="{D42A27DB-BD31-4B8C-83A1-F6EECF244321}">
                <p14:modId xmlns:p14="http://schemas.microsoft.com/office/powerpoint/2010/main" val="992371182"/>
              </p:ext>
            </p:extLst>
          </p:nvPr>
        </p:nvGraphicFramePr>
        <p:xfrm>
          <a:off x="2062064" y="3806205"/>
          <a:ext cx="6624736" cy="1833880"/>
        </p:xfrm>
        <a:graphic>
          <a:graphicData uri="http://schemas.openxmlformats.org/drawingml/2006/table">
            <a:tbl>
              <a:tblPr firstRow="1" bandRow="1">
                <a:tableStyleId>{5C22544A-7EE6-4342-B048-85BDC9FD1C3A}</a:tableStyleId>
              </a:tblPr>
              <a:tblGrid>
                <a:gridCol w="6624736"/>
              </a:tblGrid>
              <a:tr h="370840">
                <a:tc>
                  <a:txBody>
                    <a:bodyPr/>
                    <a:lstStyle/>
                    <a:p>
                      <a:r>
                        <a:rPr lang="en-US" noProof="0" dirty="0" smtClean="0"/>
                        <a:t>Future works</a:t>
                      </a:r>
                      <a:endParaRPr lang="en-US" noProof="0" dirty="0"/>
                    </a:p>
                  </a:txBody>
                  <a:tcPr/>
                </a:tc>
              </a:tr>
              <a:tr h="370840">
                <a:tc>
                  <a:txBody>
                    <a:bodyPr/>
                    <a:lstStyle/>
                    <a:p>
                      <a:pPr marL="285750" indent="-285750">
                        <a:buFont typeface="Arial" panose="020B0604020202020204" pitchFamily="34" charset="0"/>
                        <a:buChar char="•"/>
                      </a:pPr>
                      <a:r>
                        <a:rPr lang="en-US" dirty="0" smtClean="0"/>
                        <a:t>temperature-dependent study on the </a:t>
                      </a:r>
                      <a:r>
                        <a:rPr lang="pl-PL" dirty="0" smtClean="0"/>
                        <a:t>MADIF</a:t>
                      </a:r>
                      <a:r>
                        <a:rPr lang="en-US" dirty="0" smtClean="0"/>
                        <a:t> for honeycomb sandwich composite</a:t>
                      </a:r>
                    </a:p>
                    <a:p>
                      <a:pPr marL="285750" indent="-285750">
                        <a:buFont typeface="Arial" panose="020B0604020202020204" pitchFamily="34" charset="0"/>
                        <a:buChar char="•"/>
                      </a:pPr>
                      <a:r>
                        <a:rPr lang="en-US" dirty="0" smtClean="0"/>
                        <a:t>analyzing the functions for damage with different shapes and various localization</a:t>
                      </a:r>
                    </a:p>
                    <a:p>
                      <a:pPr marL="285750" indent="-285750">
                        <a:buFont typeface="Arial" panose="020B0604020202020204" pitchFamily="34" charset="0"/>
                        <a:buChar char="•"/>
                      </a:pPr>
                      <a:r>
                        <a:rPr lang="en-US" dirty="0" smtClean="0"/>
                        <a:t>develop HSP material properties optimization tool</a:t>
                      </a:r>
                      <a:endParaRPr lang="en-US" dirty="0"/>
                    </a:p>
                  </a:txBody>
                  <a:tcPr/>
                </a:tc>
              </a:tr>
            </a:tbl>
          </a:graphicData>
        </a:graphic>
      </p:graphicFrame>
    </p:spTree>
    <p:extLst>
      <p:ext uri="{BB962C8B-B14F-4D97-AF65-F5344CB8AC3E}">
        <p14:creationId xmlns:p14="http://schemas.microsoft.com/office/powerpoint/2010/main" val="119806140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CA" dirty="0"/>
          </a:p>
          <a:p>
            <a:endParaRPr lang="en-CA" sz="1600" dirty="0"/>
          </a:p>
          <a:p>
            <a:endParaRPr lang="en-CA" dirty="0"/>
          </a:p>
          <a:p>
            <a:endParaRPr lang="en-CA" dirty="0"/>
          </a:p>
          <a:p>
            <a:endParaRPr lang="en-CA" dirty="0"/>
          </a:p>
          <a:p>
            <a:endParaRPr lang="en-CA" dirty="0"/>
          </a:p>
          <a:p>
            <a:endParaRPr lang="en-CA" dirty="0"/>
          </a:p>
          <a:p>
            <a:pPr marL="109728" indent="0">
              <a:buNone/>
            </a:pPr>
            <a:endParaRPr lang="en-CA" dirty="0"/>
          </a:p>
        </p:txBody>
      </p:sp>
      <p:sp>
        <p:nvSpPr>
          <p:cNvPr id="6" name="Title 5">
            <a:extLst>
              <a:ext uri="{FF2B5EF4-FFF2-40B4-BE49-F238E27FC236}">
                <a16:creationId xmlns:a16="http://schemas.microsoft.com/office/drawing/2014/main" xmlns="" id="{CB48E028-FC87-8202-E5F8-17810F0DD754}"/>
              </a:ext>
            </a:extLst>
          </p:cNvPr>
          <p:cNvSpPr>
            <a:spLocks noGrp="1"/>
          </p:cNvSpPr>
          <p:nvPr>
            <p:ph type="title"/>
          </p:nvPr>
        </p:nvSpPr>
        <p:spPr>
          <a:xfrm>
            <a:off x="2346970" y="1767226"/>
            <a:ext cx="6347048" cy="1143000"/>
          </a:xfrm>
        </p:spPr>
        <p:txBody>
          <a:bodyPr/>
          <a:lstStyle/>
          <a:p>
            <a:pPr algn="ctr"/>
            <a:r>
              <a:rPr lang="en-US" sz="3200" dirty="0"/>
              <a:t>Thank you for your attention!</a:t>
            </a:r>
          </a:p>
        </p:txBody>
      </p:sp>
      <p:pic>
        <p:nvPicPr>
          <p:cNvPr id="8" name="Picture 7" descr="A picture containing text, clipart&#10;&#10;Description automatically generated">
            <a:extLst>
              <a:ext uri="{FF2B5EF4-FFF2-40B4-BE49-F238E27FC236}">
                <a16:creationId xmlns:a16="http://schemas.microsoft.com/office/drawing/2014/main" xmlns="" id="{46F3E34F-AB00-E90F-9DEE-8D8777AD82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8304" y="6378833"/>
            <a:ext cx="1835696" cy="477544"/>
          </a:xfrm>
          <a:prstGeom prst="rect">
            <a:avLst/>
          </a:prstGeom>
        </p:spPr>
      </p:pic>
      <p:pic>
        <p:nvPicPr>
          <p:cNvPr id="9" name="Picture 2" descr="T:\Logos\CINDE logo NEW.bmp">
            <a:extLst>
              <a:ext uri="{FF2B5EF4-FFF2-40B4-BE49-F238E27FC236}">
                <a16:creationId xmlns:a16="http://schemas.microsoft.com/office/drawing/2014/main" xmlns="" id="{D5EBAFC8-BE35-76A0-6D9B-C0B365FCE4C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65356" y="0"/>
            <a:ext cx="1178644" cy="51526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ela 1"/>
          <p:cNvGraphicFramePr>
            <a:graphicFrameLocks noGrp="1"/>
          </p:cNvGraphicFramePr>
          <p:nvPr>
            <p:extLst>
              <p:ext uri="{D42A27DB-BD31-4B8C-83A1-F6EECF244321}">
                <p14:modId xmlns:p14="http://schemas.microsoft.com/office/powerpoint/2010/main" val="3082971487"/>
              </p:ext>
            </p:extLst>
          </p:nvPr>
        </p:nvGraphicFramePr>
        <p:xfrm>
          <a:off x="2474280" y="3391220"/>
          <a:ext cx="6096000" cy="1997309"/>
        </p:xfrm>
        <a:graphic>
          <a:graphicData uri="http://schemas.openxmlformats.org/drawingml/2006/table">
            <a:tbl>
              <a:tblPr firstRow="1" bandRow="1">
                <a:tableStyleId>{5C22544A-7EE6-4342-B048-85BDC9FD1C3A}</a:tableStyleId>
              </a:tblPr>
              <a:tblGrid>
                <a:gridCol w="6096000"/>
              </a:tblGrid>
              <a:tr h="425083">
                <a:tc>
                  <a:txBody>
                    <a:bodyPr/>
                    <a:lstStyle/>
                    <a:p>
                      <a:pPr algn="just"/>
                      <a:r>
                        <a:rPr lang="en-US" sz="1200" dirty="0" smtClean="0"/>
                        <a:t>Acknowledgement</a:t>
                      </a:r>
                      <a:endParaRPr lang="en-US" sz="1200" dirty="0"/>
                    </a:p>
                  </a:txBody>
                  <a:tcPr/>
                </a:tc>
              </a:tr>
              <a:tr h="1572226">
                <a:tc>
                  <a:txBody>
                    <a:bodyPr/>
                    <a:lstStyle/>
                    <a:p>
                      <a:pPr algn="just"/>
                      <a:r>
                        <a:rPr lang="en-US" sz="1200" dirty="0" smtClean="0"/>
                        <a:t>Author would like to gratefully acknowledge the support given by the National Science, Poland under agreement no. 2018/31/N/ST8/02865 in the frame of PRELUDIUM project entitled: 'Model-assisted damage identification function for Structural Health Monitoring of composite structures under a varied environmental condition</a:t>
                      </a:r>
                      <a:r>
                        <a:rPr lang="pl-PL" sz="1200" dirty="0" smtClean="0"/>
                        <a:t>’.</a:t>
                      </a:r>
                    </a:p>
                    <a:p>
                      <a:pPr algn="just"/>
                      <a:endParaRPr lang="pl-PL" sz="1200" dirty="0" smtClean="0"/>
                    </a:p>
                    <a:p>
                      <a:pPr algn="just"/>
                      <a:endParaRPr lang="en-US" sz="1200" dirty="0"/>
                    </a:p>
                  </a:txBody>
                  <a:tcPr/>
                </a:tc>
              </a:tr>
            </a:tbl>
          </a:graphicData>
        </a:graphic>
      </p:graphicFrame>
      <p:pic>
        <p:nvPicPr>
          <p:cNvPr id="3" name="Obraz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95936" y="4938621"/>
            <a:ext cx="3467107" cy="390145"/>
          </a:xfrm>
          <a:prstGeom prst="rect">
            <a:avLst/>
          </a:prstGeom>
        </p:spPr>
      </p:pic>
    </p:spTree>
    <p:extLst>
      <p:ext uri="{BB962C8B-B14F-4D97-AF65-F5344CB8AC3E}">
        <p14:creationId xmlns:p14="http://schemas.microsoft.com/office/powerpoint/2010/main" val="17460989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979712" y="2132856"/>
            <a:ext cx="3312368" cy="3531848"/>
          </a:xfrm>
        </p:spPr>
        <p:txBody>
          <a:bodyPr/>
          <a:lstStyle/>
          <a:p>
            <a:r>
              <a:rPr lang="en-US" sz="2000" dirty="0" smtClean="0"/>
              <a:t>Multi-layered structure composed of a mid-core and thin skins</a:t>
            </a:r>
          </a:p>
          <a:p>
            <a:r>
              <a:rPr lang="en-US" sz="2000" dirty="0" smtClean="0"/>
              <a:t>High strength-to-density ratio</a:t>
            </a:r>
          </a:p>
          <a:p>
            <a:r>
              <a:rPr lang="en-US" sz="2000" dirty="0" smtClean="0"/>
              <a:t>High acoustic or fire insulation properties</a:t>
            </a:r>
            <a:endParaRPr lang="en-CA" sz="2000" dirty="0"/>
          </a:p>
        </p:txBody>
      </p:sp>
      <p:pic>
        <p:nvPicPr>
          <p:cNvPr id="8" name="Picture 7" descr="A picture containing text, clipart&#10;&#10;Description automatically generated">
            <a:extLst>
              <a:ext uri="{FF2B5EF4-FFF2-40B4-BE49-F238E27FC236}">
                <a16:creationId xmlns:a16="http://schemas.microsoft.com/office/drawing/2014/main" xmlns="" id="{46F3E34F-AB00-E90F-9DEE-8D8777AD82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8304" y="6378833"/>
            <a:ext cx="1835696" cy="477544"/>
          </a:xfrm>
          <a:prstGeom prst="rect">
            <a:avLst/>
          </a:prstGeom>
        </p:spPr>
      </p:pic>
      <p:pic>
        <p:nvPicPr>
          <p:cNvPr id="9" name="Picture 2" descr="T:\Logos\CINDE logo NEW.bmp">
            <a:extLst>
              <a:ext uri="{FF2B5EF4-FFF2-40B4-BE49-F238E27FC236}">
                <a16:creationId xmlns:a16="http://schemas.microsoft.com/office/drawing/2014/main" xmlns="" id="{D5EBAFC8-BE35-76A0-6D9B-C0B365FCE4C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65356" y="0"/>
            <a:ext cx="1178644" cy="515266"/>
          </a:xfrm>
          <a:prstGeom prst="rect">
            <a:avLst/>
          </a:prstGeom>
          <a:noFill/>
          <a:extLst>
            <a:ext uri="{909E8E84-426E-40DD-AFC4-6F175D3DCCD1}">
              <a14:hiddenFill xmlns:a14="http://schemas.microsoft.com/office/drawing/2010/main">
                <a:solidFill>
                  <a:srgbClr val="FFFFFF"/>
                </a:solidFill>
              </a14:hiddenFill>
            </a:ext>
          </a:extLst>
        </p:spPr>
      </p:pic>
      <p:pic>
        <p:nvPicPr>
          <p:cNvPr id="2" name="Obraz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2040" y="1916832"/>
            <a:ext cx="4084426" cy="2807232"/>
          </a:xfrm>
          <a:prstGeom prst="rect">
            <a:avLst/>
          </a:prstGeom>
        </p:spPr>
      </p:pic>
      <p:sp>
        <p:nvSpPr>
          <p:cNvPr id="7" name="Title 5">
            <a:extLst>
              <a:ext uri="{FF2B5EF4-FFF2-40B4-BE49-F238E27FC236}">
                <a16:creationId xmlns:a16="http://schemas.microsoft.com/office/drawing/2014/main" xmlns="" id="{CB48E028-FC87-8202-E5F8-17810F0DD754}"/>
              </a:ext>
            </a:extLst>
          </p:cNvPr>
          <p:cNvSpPr txBox="1">
            <a:spLocks/>
          </p:cNvSpPr>
          <p:nvPr/>
        </p:nvSpPr>
        <p:spPr>
          <a:xfrm>
            <a:off x="2339752" y="548680"/>
            <a:ext cx="6347048" cy="648072"/>
          </a:xfrm>
          <a:prstGeom prst="rect">
            <a:avLst/>
          </a:prstGeom>
        </p:spPr>
        <p:txBody>
          <a:bodyPr rtlCol="0"/>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US" sz="3200" dirty="0"/>
              <a:t>Sandwich </a:t>
            </a:r>
            <a:r>
              <a:rPr lang="en-US" sz="3200" dirty="0" smtClean="0"/>
              <a:t>composite structures</a:t>
            </a:r>
            <a:endParaRPr lang="en-US" sz="3200" dirty="0"/>
          </a:p>
        </p:txBody>
      </p:sp>
    </p:spTree>
    <p:extLst>
      <p:ext uri="{BB962C8B-B14F-4D97-AF65-F5344CB8AC3E}">
        <p14:creationId xmlns:p14="http://schemas.microsoft.com/office/powerpoint/2010/main" val="28984832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CA" dirty="0"/>
          </a:p>
          <a:p>
            <a:endParaRPr lang="en-CA" sz="1600" dirty="0"/>
          </a:p>
          <a:p>
            <a:endParaRPr lang="en-CA" dirty="0"/>
          </a:p>
          <a:p>
            <a:endParaRPr lang="en-CA" dirty="0"/>
          </a:p>
          <a:p>
            <a:endParaRPr lang="en-CA" dirty="0"/>
          </a:p>
          <a:p>
            <a:endParaRPr lang="en-CA" dirty="0"/>
          </a:p>
          <a:p>
            <a:endParaRPr lang="en-CA" dirty="0"/>
          </a:p>
          <a:p>
            <a:pPr marL="109728" indent="0">
              <a:buNone/>
            </a:pPr>
            <a:endParaRPr lang="en-CA" dirty="0"/>
          </a:p>
        </p:txBody>
      </p:sp>
      <p:sp>
        <p:nvSpPr>
          <p:cNvPr id="6" name="Title 5">
            <a:extLst>
              <a:ext uri="{FF2B5EF4-FFF2-40B4-BE49-F238E27FC236}">
                <a16:creationId xmlns:a16="http://schemas.microsoft.com/office/drawing/2014/main" xmlns="" id="{CB48E028-FC87-8202-E5F8-17810F0DD754}"/>
              </a:ext>
            </a:extLst>
          </p:cNvPr>
          <p:cNvSpPr>
            <a:spLocks noGrp="1"/>
          </p:cNvSpPr>
          <p:nvPr>
            <p:ph type="title"/>
          </p:nvPr>
        </p:nvSpPr>
        <p:spPr>
          <a:xfrm>
            <a:off x="2339752" y="548680"/>
            <a:ext cx="6347048" cy="648072"/>
          </a:xfrm>
        </p:spPr>
        <p:txBody>
          <a:bodyPr/>
          <a:lstStyle/>
          <a:p>
            <a:r>
              <a:rPr lang="en-US" sz="3200" dirty="0" smtClean="0"/>
              <a:t>Aim of the research</a:t>
            </a:r>
            <a:endParaRPr lang="en-US" sz="3200" dirty="0"/>
          </a:p>
        </p:txBody>
      </p:sp>
      <p:pic>
        <p:nvPicPr>
          <p:cNvPr id="8" name="Picture 7" descr="A picture containing text, clipart&#10;&#10;Description automatically generated">
            <a:extLst>
              <a:ext uri="{FF2B5EF4-FFF2-40B4-BE49-F238E27FC236}">
                <a16:creationId xmlns:a16="http://schemas.microsoft.com/office/drawing/2014/main" xmlns="" id="{46F3E34F-AB00-E90F-9DEE-8D8777AD82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8304" y="6378833"/>
            <a:ext cx="1835696" cy="477544"/>
          </a:xfrm>
          <a:prstGeom prst="rect">
            <a:avLst/>
          </a:prstGeom>
        </p:spPr>
      </p:pic>
      <p:pic>
        <p:nvPicPr>
          <p:cNvPr id="9" name="Picture 2" descr="T:\Logos\CINDE logo NEW.bmp">
            <a:extLst>
              <a:ext uri="{FF2B5EF4-FFF2-40B4-BE49-F238E27FC236}">
                <a16:creationId xmlns:a16="http://schemas.microsoft.com/office/drawing/2014/main" xmlns="" id="{D5EBAFC8-BE35-76A0-6D9B-C0B365FCE4C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65356" y="0"/>
            <a:ext cx="1178644" cy="51526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ela 1"/>
          <p:cNvGraphicFramePr>
            <a:graphicFrameLocks noGrp="1"/>
          </p:cNvGraphicFramePr>
          <p:nvPr>
            <p:extLst>
              <p:ext uri="{D42A27DB-BD31-4B8C-83A1-F6EECF244321}">
                <p14:modId xmlns:p14="http://schemas.microsoft.com/office/powerpoint/2010/main" val="844328020"/>
              </p:ext>
            </p:extLst>
          </p:nvPr>
        </p:nvGraphicFramePr>
        <p:xfrm>
          <a:off x="2130152" y="1772816"/>
          <a:ext cx="6096000" cy="1285240"/>
        </p:xfrm>
        <a:graphic>
          <a:graphicData uri="http://schemas.openxmlformats.org/drawingml/2006/table">
            <a:tbl>
              <a:tblPr firstRow="1" bandRow="1">
                <a:tableStyleId>{5C22544A-7EE6-4342-B048-85BDC9FD1C3A}</a:tableStyleId>
              </a:tblPr>
              <a:tblGrid>
                <a:gridCol w="6096000"/>
              </a:tblGrid>
              <a:tr h="370840">
                <a:tc>
                  <a:txBody>
                    <a:bodyPr/>
                    <a:lstStyle/>
                    <a:p>
                      <a:pPr algn="just"/>
                      <a:r>
                        <a:rPr lang="en-US" noProof="0" dirty="0" smtClean="0"/>
                        <a:t>Aim</a:t>
                      </a:r>
                      <a:endParaRPr lang="en-US" noProof="0" dirty="0"/>
                    </a:p>
                  </a:txBody>
                  <a:tcPr/>
                </a:tc>
              </a:tr>
              <a:tr h="370840">
                <a:tc>
                  <a:txBody>
                    <a:bodyPr/>
                    <a:lstStyle/>
                    <a:p>
                      <a:pPr algn="just"/>
                      <a:r>
                        <a:rPr lang="en-US" dirty="0" smtClean="0"/>
                        <a:t>Investigation of guided wave</a:t>
                      </a:r>
                      <a:r>
                        <a:rPr lang="pl-PL" dirty="0" smtClean="0"/>
                        <a:t>s</a:t>
                      </a:r>
                      <a:r>
                        <a:rPr lang="en-US" dirty="0" smtClean="0"/>
                        <a:t> (GW) propagation in honeycomb sandwich </a:t>
                      </a:r>
                      <a:r>
                        <a:rPr lang="pl-PL" dirty="0" smtClean="0"/>
                        <a:t>panel </a:t>
                      </a:r>
                      <a:r>
                        <a:rPr lang="en-US" dirty="0" smtClean="0"/>
                        <a:t>(HSP) using numerical simulations</a:t>
                      </a:r>
                      <a:endParaRPr lang="en-US" dirty="0"/>
                    </a:p>
                  </a:txBody>
                  <a:tcPr/>
                </a:tc>
              </a:tr>
            </a:tbl>
          </a:graphicData>
        </a:graphic>
      </p:graphicFrame>
      <p:graphicFrame>
        <p:nvGraphicFramePr>
          <p:cNvPr id="7" name="Tabela 6"/>
          <p:cNvGraphicFramePr>
            <a:graphicFrameLocks noGrp="1"/>
          </p:cNvGraphicFramePr>
          <p:nvPr>
            <p:extLst>
              <p:ext uri="{D42A27DB-BD31-4B8C-83A1-F6EECF244321}">
                <p14:modId xmlns:p14="http://schemas.microsoft.com/office/powerpoint/2010/main" val="2427257916"/>
              </p:ext>
            </p:extLst>
          </p:nvPr>
        </p:nvGraphicFramePr>
        <p:xfrm>
          <a:off x="2130152" y="3896309"/>
          <a:ext cx="6096000" cy="1285240"/>
        </p:xfrm>
        <a:graphic>
          <a:graphicData uri="http://schemas.openxmlformats.org/drawingml/2006/table">
            <a:tbl>
              <a:tblPr firstRow="1" bandRow="1">
                <a:tableStyleId>{5C22544A-7EE6-4342-B048-85BDC9FD1C3A}</a:tableStyleId>
              </a:tblPr>
              <a:tblGrid>
                <a:gridCol w="6096000"/>
              </a:tblGrid>
              <a:tr h="370840">
                <a:tc>
                  <a:txBody>
                    <a:bodyPr/>
                    <a:lstStyle/>
                    <a:p>
                      <a:pPr algn="just"/>
                      <a:r>
                        <a:rPr lang="en-US" noProof="0" dirty="0" smtClean="0"/>
                        <a:t>Motivation</a:t>
                      </a:r>
                      <a:endParaRPr lang="en-US" noProof="0" dirty="0"/>
                    </a:p>
                  </a:txBody>
                  <a:tcPr/>
                </a:tc>
              </a:tr>
              <a:tr h="370840">
                <a:tc>
                  <a:txBody>
                    <a:bodyPr/>
                    <a:lstStyle/>
                    <a:p>
                      <a:pPr algn="just"/>
                      <a:r>
                        <a:rPr lang="en-US" dirty="0" smtClean="0"/>
                        <a:t>Assessment of the damage severity in HSP by model-assisted damage identification function (MADIF)</a:t>
                      </a:r>
                      <a:endParaRPr lang="en-US" dirty="0"/>
                    </a:p>
                  </a:txBody>
                  <a:tcPr/>
                </a:tc>
              </a:tr>
            </a:tbl>
          </a:graphicData>
        </a:graphic>
      </p:graphicFrame>
    </p:spTree>
    <p:extLst>
      <p:ext uri="{BB962C8B-B14F-4D97-AF65-F5344CB8AC3E}">
        <p14:creationId xmlns:p14="http://schemas.microsoft.com/office/powerpoint/2010/main" val="11021293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CA" dirty="0"/>
          </a:p>
          <a:p>
            <a:endParaRPr lang="en-CA" sz="1600" dirty="0"/>
          </a:p>
          <a:p>
            <a:endParaRPr lang="en-CA" dirty="0"/>
          </a:p>
          <a:p>
            <a:endParaRPr lang="en-CA" dirty="0"/>
          </a:p>
          <a:p>
            <a:endParaRPr lang="en-CA" dirty="0"/>
          </a:p>
          <a:p>
            <a:endParaRPr lang="en-CA" dirty="0"/>
          </a:p>
          <a:p>
            <a:endParaRPr lang="en-CA" dirty="0"/>
          </a:p>
          <a:p>
            <a:pPr marL="109728" indent="0">
              <a:buNone/>
            </a:pPr>
            <a:endParaRPr lang="en-CA" dirty="0"/>
          </a:p>
        </p:txBody>
      </p:sp>
      <p:sp>
        <p:nvSpPr>
          <p:cNvPr id="6" name="Title 5">
            <a:extLst>
              <a:ext uri="{FF2B5EF4-FFF2-40B4-BE49-F238E27FC236}">
                <a16:creationId xmlns:a16="http://schemas.microsoft.com/office/drawing/2014/main" xmlns="" id="{CB48E028-FC87-8202-E5F8-17810F0DD754}"/>
              </a:ext>
            </a:extLst>
          </p:cNvPr>
          <p:cNvSpPr>
            <a:spLocks noGrp="1"/>
          </p:cNvSpPr>
          <p:nvPr>
            <p:ph type="title"/>
          </p:nvPr>
        </p:nvSpPr>
        <p:spPr/>
        <p:txBody>
          <a:bodyPr/>
          <a:lstStyle/>
          <a:p>
            <a:r>
              <a:rPr lang="en-US" sz="3200" dirty="0"/>
              <a:t>Challenges in </a:t>
            </a:r>
            <a:r>
              <a:rPr lang="en-US" sz="3200" dirty="0" smtClean="0"/>
              <a:t>modelling</a:t>
            </a:r>
            <a:r>
              <a:rPr lang="pl-PL" sz="3200" dirty="0" smtClean="0"/>
              <a:t/>
            </a:r>
            <a:br>
              <a:rPr lang="pl-PL" sz="3200" dirty="0" smtClean="0"/>
            </a:br>
            <a:r>
              <a:rPr lang="en-US" sz="3200" dirty="0" smtClean="0"/>
              <a:t>of </a:t>
            </a:r>
            <a:r>
              <a:rPr lang="en-US" sz="3200" dirty="0"/>
              <a:t>the GW in HSP</a:t>
            </a:r>
          </a:p>
        </p:txBody>
      </p:sp>
      <p:pic>
        <p:nvPicPr>
          <p:cNvPr id="8" name="Picture 7" descr="A picture containing text, clipart&#10;&#10;Description automatically generated">
            <a:extLst>
              <a:ext uri="{FF2B5EF4-FFF2-40B4-BE49-F238E27FC236}">
                <a16:creationId xmlns:a16="http://schemas.microsoft.com/office/drawing/2014/main" xmlns="" id="{46F3E34F-AB00-E90F-9DEE-8D8777AD82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8304" y="6378833"/>
            <a:ext cx="1835696" cy="477544"/>
          </a:xfrm>
          <a:prstGeom prst="rect">
            <a:avLst/>
          </a:prstGeom>
        </p:spPr>
      </p:pic>
      <p:pic>
        <p:nvPicPr>
          <p:cNvPr id="9" name="Picture 2" descr="T:\Logos\CINDE logo NEW.bmp">
            <a:extLst>
              <a:ext uri="{FF2B5EF4-FFF2-40B4-BE49-F238E27FC236}">
                <a16:creationId xmlns:a16="http://schemas.microsoft.com/office/drawing/2014/main" xmlns="" id="{D5EBAFC8-BE35-76A0-6D9B-C0B365FCE4C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65356" y="0"/>
            <a:ext cx="1178644" cy="51526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ela 1"/>
          <p:cNvGraphicFramePr>
            <a:graphicFrameLocks noGrp="1"/>
          </p:cNvGraphicFramePr>
          <p:nvPr>
            <p:extLst>
              <p:ext uri="{D42A27DB-BD31-4B8C-83A1-F6EECF244321}">
                <p14:modId xmlns:p14="http://schemas.microsoft.com/office/powerpoint/2010/main" val="474439944"/>
              </p:ext>
            </p:extLst>
          </p:nvPr>
        </p:nvGraphicFramePr>
        <p:xfrm>
          <a:off x="2443645" y="1695917"/>
          <a:ext cx="6096000" cy="1193800"/>
        </p:xfrm>
        <a:graphic>
          <a:graphicData uri="http://schemas.openxmlformats.org/drawingml/2006/table">
            <a:tbl>
              <a:tblPr firstRow="1" bandRow="1">
                <a:tableStyleId>{5C22544A-7EE6-4342-B048-85BDC9FD1C3A}</a:tableStyleId>
              </a:tblPr>
              <a:tblGrid>
                <a:gridCol w="6096000"/>
              </a:tblGrid>
              <a:tr h="370840">
                <a:tc>
                  <a:txBody>
                    <a:bodyPr/>
                    <a:lstStyle/>
                    <a:p>
                      <a:pPr algn="ctr"/>
                      <a:r>
                        <a:rPr lang="en-US" noProof="0" dirty="0" smtClean="0"/>
                        <a:t>Challenges</a:t>
                      </a:r>
                      <a:endParaRPr lang="en-US" noProof="0" dirty="0"/>
                    </a:p>
                  </a:txBody>
                  <a:tcPr/>
                </a:tc>
              </a:tr>
              <a:tr h="370840">
                <a:tc>
                  <a:txBody>
                    <a:bodyPr/>
                    <a:lstStyle/>
                    <a:p>
                      <a:pPr marL="285750" indent="-285750">
                        <a:buFont typeface="Arial" panose="020B0604020202020204" pitchFamily="34" charset="0"/>
                        <a:buChar char="•"/>
                      </a:pPr>
                      <a:r>
                        <a:rPr lang="en-US" sz="1600" dirty="0" smtClean="0"/>
                        <a:t>complex mesh of the honeycomb core</a:t>
                      </a:r>
                    </a:p>
                    <a:p>
                      <a:pPr marL="285750" indent="-285750">
                        <a:buFont typeface="Arial" panose="020B0604020202020204" pitchFamily="34" charset="0"/>
                        <a:buChar char="•"/>
                      </a:pPr>
                      <a:r>
                        <a:rPr lang="en-US" sz="1600" dirty="0" smtClean="0"/>
                        <a:t>large number of DOF due to the complexity of the core</a:t>
                      </a:r>
                    </a:p>
                    <a:p>
                      <a:pPr marL="285750" indent="-285750">
                        <a:buFont typeface="Arial" panose="020B0604020202020204" pitchFamily="34" charset="0"/>
                        <a:buChar char="•"/>
                      </a:pPr>
                      <a:r>
                        <a:rPr lang="en-US" sz="1600" dirty="0" smtClean="0"/>
                        <a:t>large time and memory consuming</a:t>
                      </a:r>
                      <a:endParaRPr lang="en-US" sz="1600" dirty="0"/>
                    </a:p>
                  </a:txBody>
                  <a:tcPr/>
                </a:tc>
              </a:tr>
            </a:tbl>
          </a:graphicData>
        </a:graphic>
      </p:graphicFrame>
      <p:graphicFrame>
        <p:nvGraphicFramePr>
          <p:cNvPr id="3" name="Tabela 2"/>
          <p:cNvGraphicFramePr>
            <a:graphicFrameLocks noGrp="1"/>
          </p:cNvGraphicFramePr>
          <p:nvPr>
            <p:extLst>
              <p:ext uri="{D42A27DB-BD31-4B8C-83A1-F6EECF244321}">
                <p14:modId xmlns:p14="http://schemas.microsoft.com/office/powerpoint/2010/main" val="2428886332"/>
              </p:ext>
            </p:extLst>
          </p:nvPr>
        </p:nvGraphicFramePr>
        <p:xfrm>
          <a:off x="2443645" y="3181150"/>
          <a:ext cx="6096000" cy="2926080"/>
        </p:xfrm>
        <a:graphic>
          <a:graphicData uri="http://schemas.openxmlformats.org/drawingml/2006/table">
            <a:tbl>
              <a:tblPr firstRow="1" bandRow="1">
                <a:tableStyleId>{5C22544A-7EE6-4342-B048-85BDC9FD1C3A}</a:tableStyleId>
              </a:tblPr>
              <a:tblGrid>
                <a:gridCol w="3048000"/>
                <a:gridCol w="3048000"/>
              </a:tblGrid>
              <a:tr h="370840">
                <a:tc>
                  <a:txBody>
                    <a:bodyPr/>
                    <a:lstStyle/>
                    <a:p>
                      <a:pPr algn="ctr"/>
                      <a:r>
                        <a:rPr lang="en-US" dirty="0" smtClean="0"/>
                        <a:t>Most common modeling approaches</a:t>
                      </a:r>
                      <a:endParaRPr lang="en-US" dirty="0"/>
                    </a:p>
                  </a:txBody>
                  <a:tcPr/>
                </a:tc>
                <a:tc>
                  <a:txBody>
                    <a:bodyPr/>
                    <a:lstStyle/>
                    <a:p>
                      <a:pPr algn="ctr"/>
                      <a:r>
                        <a:rPr lang="en-US" dirty="0" smtClean="0"/>
                        <a:t>Present modelling approach</a:t>
                      </a:r>
                      <a:endParaRPr lang="en-US" dirty="0"/>
                    </a:p>
                  </a:txBody>
                  <a:tcPr/>
                </a:tc>
              </a:tr>
              <a:tr h="370840">
                <a:tc>
                  <a:txBody>
                    <a:bodyPr/>
                    <a:lstStyle/>
                    <a:p>
                      <a:pPr marL="285750" indent="-285750">
                        <a:buFont typeface="Arial" panose="020B0604020202020204" pitchFamily="34" charset="0"/>
                        <a:buChar char="•"/>
                      </a:pPr>
                      <a:r>
                        <a:rPr lang="en-US" sz="1600" dirty="0" smtClean="0"/>
                        <a:t>homogenization of the honeycomb </a:t>
                      </a:r>
                      <a:r>
                        <a:rPr lang="en-US" sz="1600" dirty="0" smtClean="0"/>
                        <a:t>core</a:t>
                      </a:r>
                      <a:r>
                        <a:rPr lang="pl-PL" sz="1600" dirty="0" smtClean="0"/>
                        <a:t> </a:t>
                      </a:r>
                      <a:endParaRPr lang="en-US" sz="1600" dirty="0" smtClean="0"/>
                    </a:p>
                    <a:p>
                      <a:pPr marL="285750" indent="-285750">
                        <a:buFont typeface="Arial" panose="020B0604020202020204" pitchFamily="34" charset="0"/>
                        <a:buChar char="•"/>
                      </a:pPr>
                      <a:r>
                        <a:rPr lang="en-US" sz="1600" dirty="0" smtClean="0"/>
                        <a:t>reduction of the sample dimensions</a:t>
                      </a:r>
                    </a:p>
                    <a:p>
                      <a:pPr marL="285750" indent="-285750">
                        <a:buFont typeface="Arial" panose="020B0604020202020204" pitchFamily="34" charset="0"/>
                        <a:buChar char="•"/>
                      </a:pPr>
                      <a:r>
                        <a:rPr lang="en-US" sz="1600" dirty="0" smtClean="0"/>
                        <a:t>simplified model to two-dimensional</a:t>
                      </a:r>
                    </a:p>
                    <a:p>
                      <a:pPr marL="285750" indent="-285750">
                        <a:buFont typeface="Arial" panose="020B0604020202020204" pitchFamily="34" charset="0"/>
                        <a:buChar char="•"/>
                      </a:pPr>
                      <a:r>
                        <a:rPr lang="en-US" sz="1600" dirty="0" smtClean="0"/>
                        <a:t>omission of an adhesive layer</a:t>
                      </a:r>
                    </a:p>
                    <a:p>
                      <a:pPr marL="285750" indent="-285750">
                        <a:buFont typeface="Arial" panose="020B0604020202020204" pitchFamily="34" charset="0"/>
                        <a:buChar char="•"/>
                      </a:pPr>
                      <a:r>
                        <a:rPr lang="en-US" sz="1600" dirty="0" smtClean="0"/>
                        <a:t>lack of the transducers</a:t>
                      </a:r>
                      <a:endParaRPr lang="en-US" sz="1600" dirty="0"/>
                    </a:p>
                  </a:txBody>
                  <a:tcPr/>
                </a:tc>
                <a:tc>
                  <a:txBody>
                    <a:bodyPr/>
                    <a:lstStyle/>
                    <a:p>
                      <a:pPr marL="285750" indent="-285750">
                        <a:buFont typeface="Arial" panose="020B0604020202020204" pitchFamily="34" charset="0"/>
                        <a:buChar char="•"/>
                      </a:pPr>
                      <a:r>
                        <a:rPr lang="en-US" sz="1600" noProof="0" dirty="0" smtClean="0"/>
                        <a:t>use</a:t>
                      </a:r>
                      <a:r>
                        <a:rPr lang="en-US" sz="1600" dirty="0" smtClean="0"/>
                        <a:t> of fast-convergence numerical methods</a:t>
                      </a:r>
                    </a:p>
                    <a:p>
                      <a:pPr marL="285750" indent="-285750">
                        <a:buFont typeface="Arial" panose="020B0604020202020204" pitchFamily="34" charset="0"/>
                        <a:buChar char="•"/>
                      </a:pPr>
                      <a:r>
                        <a:rPr lang="en-US" sz="1600" dirty="0" smtClean="0"/>
                        <a:t>parallel computation on the GPU</a:t>
                      </a:r>
                    </a:p>
                    <a:p>
                      <a:pPr marL="285750" indent="-285750">
                        <a:buFont typeface="Arial" panose="020B0604020202020204" pitchFamily="34" charset="0"/>
                        <a:buChar char="•"/>
                      </a:pPr>
                      <a:r>
                        <a:rPr lang="en-US" sz="1600" baseline="0" noProof="0" dirty="0" smtClean="0"/>
                        <a:t>incorporation</a:t>
                      </a:r>
                      <a:r>
                        <a:rPr lang="pl-PL" sz="1600" baseline="0" dirty="0" smtClean="0"/>
                        <a:t> of</a:t>
                      </a:r>
                      <a:r>
                        <a:rPr lang="en-US" sz="1600" dirty="0" smtClean="0"/>
                        <a:t> adhesive layer</a:t>
                      </a:r>
                      <a:r>
                        <a:rPr lang="pl-PL" sz="1600" dirty="0" smtClean="0"/>
                        <a:t>s</a:t>
                      </a:r>
                      <a:endParaRPr lang="en-US" sz="1600" dirty="0" smtClean="0"/>
                    </a:p>
                    <a:p>
                      <a:pPr marL="285750" indent="-285750">
                        <a:buFont typeface="Arial" panose="020B0604020202020204" pitchFamily="34" charset="0"/>
                        <a:buChar char="•"/>
                      </a:pPr>
                      <a:r>
                        <a:rPr lang="en-US" sz="1600" baseline="0" noProof="0" dirty="0" smtClean="0"/>
                        <a:t>incorporation</a:t>
                      </a:r>
                      <a:r>
                        <a:rPr lang="pl-PL" sz="1600" baseline="0" dirty="0" smtClean="0"/>
                        <a:t> of</a:t>
                      </a:r>
                      <a:r>
                        <a:rPr lang="en-US" sz="1600" dirty="0" smtClean="0"/>
                        <a:t> PZT sensors</a:t>
                      </a:r>
                      <a:endParaRPr lang="en-US" sz="1600" dirty="0"/>
                    </a:p>
                  </a:txBody>
                  <a:tcPr/>
                </a:tc>
              </a:tr>
            </a:tbl>
          </a:graphicData>
        </a:graphic>
      </p:graphicFrame>
    </p:spTree>
    <p:extLst>
      <p:ext uri="{BB962C8B-B14F-4D97-AF65-F5344CB8AC3E}">
        <p14:creationId xmlns:p14="http://schemas.microsoft.com/office/powerpoint/2010/main" val="22529688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CA" dirty="0"/>
          </a:p>
          <a:p>
            <a:endParaRPr lang="en-CA" sz="1600" dirty="0"/>
          </a:p>
          <a:p>
            <a:endParaRPr lang="en-CA" dirty="0"/>
          </a:p>
          <a:p>
            <a:endParaRPr lang="en-CA" dirty="0"/>
          </a:p>
          <a:p>
            <a:endParaRPr lang="en-CA" dirty="0"/>
          </a:p>
          <a:p>
            <a:endParaRPr lang="en-CA" dirty="0"/>
          </a:p>
          <a:p>
            <a:endParaRPr lang="en-CA" dirty="0"/>
          </a:p>
          <a:p>
            <a:pPr marL="109728" indent="0">
              <a:buNone/>
            </a:pPr>
            <a:endParaRPr lang="en-CA" dirty="0"/>
          </a:p>
        </p:txBody>
      </p:sp>
      <p:sp>
        <p:nvSpPr>
          <p:cNvPr id="6" name="Title 5">
            <a:extLst>
              <a:ext uri="{FF2B5EF4-FFF2-40B4-BE49-F238E27FC236}">
                <a16:creationId xmlns:a16="http://schemas.microsoft.com/office/drawing/2014/main" xmlns="" id="{CB48E028-FC87-8202-E5F8-17810F0DD754}"/>
              </a:ext>
            </a:extLst>
          </p:cNvPr>
          <p:cNvSpPr>
            <a:spLocks noGrp="1"/>
          </p:cNvSpPr>
          <p:nvPr>
            <p:ph type="title"/>
          </p:nvPr>
        </p:nvSpPr>
        <p:spPr/>
        <p:txBody>
          <a:bodyPr/>
          <a:lstStyle/>
          <a:p>
            <a:r>
              <a:rPr lang="en-US" sz="3200" dirty="0"/>
              <a:t>Concept of the </a:t>
            </a:r>
            <a:r>
              <a:rPr lang="en-US" sz="3200" dirty="0" smtClean="0"/>
              <a:t>method</a:t>
            </a:r>
            <a:endParaRPr lang="en-US" sz="3200" dirty="0"/>
          </a:p>
        </p:txBody>
      </p:sp>
      <p:pic>
        <p:nvPicPr>
          <p:cNvPr id="8" name="Picture 7" descr="A picture containing text, clipart&#10;&#10;Description automatically generated">
            <a:extLst>
              <a:ext uri="{FF2B5EF4-FFF2-40B4-BE49-F238E27FC236}">
                <a16:creationId xmlns:a16="http://schemas.microsoft.com/office/drawing/2014/main" xmlns="" id="{46F3E34F-AB00-E90F-9DEE-8D8777AD82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8304" y="6378833"/>
            <a:ext cx="1835696" cy="477544"/>
          </a:xfrm>
          <a:prstGeom prst="rect">
            <a:avLst/>
          </a:prstGeom>
        </p:spPr>
      </p:pic>
      <p:pic>
        <p:nvPicPr>
          <p:cNvPr id="9" name="Picture 2" descr="T:\Logos\CINDE logo NEW.bmp">
            <a:extLst>
              <a:ext uri="{FF2B5EF4-FFF2-40B4-BE49-F238E27FC236}">
                <a16:creationId xmlns:a16="http://schemas.microsoft.com/office/drawing/2014/main" xmlns="" id="{D5EBAFC8-BE35-76A0-6D9B-C0B365FCE4C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65356" y="0"/>
            <a:ext cx="1178644" cy="515266"/>
          </a:xfrm>
          <a:prstGeom prst="rect">
            <a:avLst/>
          </a:prstGeom>
          <a:noFill/>
          <a:extLst>
            <a:ext uri="{909E8E84-426E-40DD-AFC4-6F175D3DCCD1}">
              <a14:hiddenFill xmlns:a14="http://schemas.microsoft.com/office/drawing/2010/main">
                <a:solidFill>
                  <a:srgbClr val="FFFFFF"/>
                </a:solidFill>
              </a14:hiddenFill>
            </a:ext>
          </a:extLst>
        </p:spPr>
      </p:pic>
      <p:pic>
        <p:nvPicPr>
          <p:cNvPr id="3" name="Obraz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71366" y="1971554"/>
            <a:ext cx="6083820" cy="2880366"/>
          </a:xfrm>
          <a:prstGeom prst="rect">
            <a:avLst/>
          </a:prstGeom>
        </p:spPr>
      </p:pic>
    </p:spTree>
    <p:extLst>
      <p:ext uri="{BB962C8B-B14F-4D97-AF65-F5344CB8AC3E}">
        <p14:creationId xmlns:p14="http://schemas.microsoft.com/office/powerpoint/2010/main" val="22942980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CA" dirty="0"/>
          </a:p>
          <a:p>
            <a:endParaRPr lang="en-CA" sz="1600" dirty="0"/>
          </a:p>
          <a:p>
            <a:endParaRPr lang="en-CA" dirty="0"/>
          </a:p>
          <a:p>
            <a:endParaRPr lang="en-CA" dirty="0"/>
          </a:p>
          <a:p>
            <a:endParaRPr lang="en-CA" dirty="0"/>
          </a:p>
          <a:p>
            <a:endParaRPr lang="en-CA" dirty="0"/>
          </a:p>
          <a:p>
            <a:endParaRPr lang="en-CA" dirty="0"/>
          </a:p>
          <a:p>
            <a:pPr marL="109728" indent="0">
              <a:buNone/>
            </a:pPr>
            <a:endParaRPr lang="en-CA" dirty="0"/>
          </a:p>
        </p:txBody>
      </p:sp>
      <p:sp>
        <p:nvSpPr>
          <p:cNvPr id="6" name="Title 5">
            <a:extLst>
              <a:ext uri="{FF2B5EF4-FFF2-40B4-BE49-F238E27FC236}">
                <a16:creationId xmlns:a16="http://schemas.microsoft.com/office/drawing/2014/main" xmlns="" id="{CB48E028-FC87-8202-E5F8-17810F0DD754}"/>
              </a:ext>
            </a:extLst>
          </p:cNvPr>
          <p:cNvSpPr>
            <a:spLocks noGrp="1"/>
          </p:cNvSpPr>
          <p:nvPr>
            <p:ph type="title"/>
          </p:nvPr>
        </p:nvSpPr>
        <p:spPr>
          <a:xfrm>
            <a:off x="2411760" y="2996952"/>
            <a:ext cx="6347048" cy="1143000"/>
          </a:xfrm>
        </p:spPr>
        <p:txBody>
          <a:bodyPr/>
          <a:lstStyle/>
          <a:p>
            <a:pPr algn="ctr"/>
            <a:r>
              <a:rPr lang="en-US" sz="3200" dirty="0"/>
              <a:t>Development of the HSP </a:t>
            </a:r>
            <a:r>
              <a:rPr lang="en-US" sz="3200" dirty="0" smtClean="0"/>
              <a:t>Model</a:t>
            </a:r>
            <a:endParaRPr lang="en-US" sz="3200" dirty="0"/>
          </a:p>
        </p:txBody>
      </p:sp>
      <p:pic>
        <p:nvPicPr>
          <p:cNvPr id="8" name="Picture 7" descr="A picture containing text, clipart&#10;&#10;Description automatically generated">
            <a:extLst>
              <a:ext uri="{FF2B5EF4-FFF2-40B4-BE49-F238E27FC236}">
                <a16:creationId xmlns:a16="http://schemas.microsoft.com/office/drawing/2014/main" xmlns="" id="{46F3E34F-AB00-E90F-9DEE-8D8777AD82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8304" y="6378833"/>
            <a:ext cx="1835696" cy="477544"/>
          </a:xfrm>
          <a:prstGeom prst="rect">
            <a:avLst/>
          </a:prstGeom>
        </p:spPr>
      </p:pic>
      <p:pic>
        <p:nvPicPr>
          <p:cNvPr id="9" name="Picture 2" descr="T:\Logos\CINDE logo NEW.bmp">
            <a:extLst>
              <a:ext uri="{FF2B5EF4-FFF2-40B4-BE49-F238E27FC236}">
                <a16:creationId xmlns:a16="http://schemas.microsoft.com/office/drawing/2014/main" xmlns="" id="{D5EBAFC8-BE35-76A0-6D9B-C0B365FCE4C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65356" y="0"/>
            <a:ext cx="1178644" cy="515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0070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CA" dirty="0"/>
          </a:p>
          <a:p>
            <a:endParaRPr lang="en-CA" sz="1600" dirty="0"/>
          </a:p>
          <a:p>
            <a:endParaRPr lang="en-CA" dirty="0"/>
          </a:p>
          <a:p>
            <a:endParaRPr lang="en-CA" dirty="0"/>
          </a:p>
          <a:p>
            <a:endParaRPr lang="en-CA" dirty="0"/>
          </a:p>
          <a:p>
            <a:endParaRPr lang="en-CA" dirty="0"/>
          </a:p>
          <a:p>
            <a:endParaRPr lang="en-CA" dirty="0"/>
          </a:p>
          <a:p>
            <a:pPr marL="109728" indent="0">
              <a:buNone/>
            </a:pPr>
            <a:endParaRPr lang="en-CA" dirty="0"/>
          </a:p>
        </p:txBody>
      </p:sp>
      <p:sp>
        <p:nvSpPr>
          <p:cNvPr id="6" name="Title 5">
            <a:extLst>
              <a:ext uri="{FF2B5EF4-FFF2-40B4-BE49-F238E27FC236}">
                <a16:creationId xmlns:a16="http://schemas.microsoft.com/office/drawing/2014/main" xmlns="" id="{CB48E028-FC87-8202-E5F8-17810F0DD754}"/>
              </a:ext>
            </a:extLst>
          </p:cNvPr>
          <p:cNvSpPr>
            <a:spLocks noGrp="1"/>
          </p:cNvSpPr>
          <p:nvPr>
            <p:ph type="title"/>
          </p:nvPr>
        </p:nvSpPr>
        <p:spPr/>
        <p:txBody>
          <a:bodyPr/>
          <a:lstStyle/>
          <a:p>
            <a:r>
              <a:rPr lang="en-US" sz="3200" dirty="0"/>
              <a:t>HSP sample configuration</a:t>
            </a:r>
          </a:p>
        </p:txBody>
      </p:sp>
      <p:pic>
        <p:nvPicPr>
          <p:cNvPr id="8" name="Picture 7" descr="A picture containing text, clipart&#10;&#10;Description automatically generated">
            <a:extLst>
              <a:ext uri="{FF2B5EF4-FFF2-40B4-BE49-F238E27FC236}">
                <a16:creationId xmlns:a16="http://schemas.microsoft.com/office/drawing/2014/main" xmlns="" id="{46F3E34F-AB00-E90F-9DEE-8D8777AD82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8304" y="6378833"/>
            <a:ext cx="1835696" cy="477544"/>
          </a:xfrm>
          <a:prstGeom prst="rect">
            <a:avLst/>
          </a:prstGeom>
        </p:spPr>
      </p:pic>
      <p:pic>
        <p:nvPicPr>
          <p:cNvPr id="9" name="Picture 2" descr="T:\Logos\CINDE logo NEW.bmp">
            <a:extLst>
              <a:ext uri="{FF2B5EF4-FFF2-40B4-BE49-F238E27FC236}">
                <a16:creationId xmlns:a16="http://schemas.microsoft.com/office/drawing/2014/main" xmlns="" id="{D5EBAFC8-BE35-76A0-6D9B-C0B365FCE4C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65356" y="0"/>
            <a:ext cx="1178644" cy="515266"/>
          </a:xfrm>
          <a:prstGeom prst="rect">
            <a:avLst/>
          </a:prstGeom>
          <a:noFill/>
          <a:extLst>
            <a:ext uri="{909E8E84-426E-40DD-AFC4-6F175D3DCCD1}">
              <a14:hiddenFill xmlns:a14="http://schemas.microsoft.com/office/drawing/2010/main">
                <a:solidFill>
                  <a:srgbClr val="FFFFFF"/>
                </a:solidFill>
              </a14:hiddenFill>
            </a:ext>
          </a:extLst>
        </p:spPr>
      </p:pic>
      <p:pic>
        <p:nvPicPr>
          <p:cNvPr id="3" name="Obraz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70408" y="3520626"/>
            <a:ext cx="6346443" cy="1981770"/>
          </a:xfrm>
          <a:prstGeom prst="rect">
            <a:avLst/>
          </a:prstGeom>
        </p:spPr>
      </p:pic>
      <p:sp>
        <p:nvSpPr>
          <p:cNvPr id="10" name="pole tekstowe 9"/>
          <p:cNvSpPr txBox="1"/>
          <p:nvPr/>
        </p:nvSpPr>
        <p:spPr>
          <a:xfrm>
            <a:off x="2330873" y="5671663"/>
            <a:ext cx="1981633" cy="369332"/>
          </a:xfrm>
          <a:prstGeom prst="rect">
            <a:avLst/>
          </a:prstGeom>
          <a:noFill/>
        </p:spPr>
        <p:txBody>
          <a:bodyPr wrap="none" rtlCol="0">
            <a:spAutoFit/>
          </a:bodyPr>
          <a:lstStyle/>
          <a:p>
            <a:r>
              <a:rPr lang="en-US" dirty="0" smtClean="0"/>
              <a:t>Top view of HSP</a:t>
            </a:r>
            <a:endParaRPr lang="en-US" dirty="0"/>
          </a:p>
        </p:txBody>
      </p:sp>
      <p:sp>
        <p:nvSpPr>
          <p:cNvPr id="12" name="pole tekstowe 11"/>
          <p:cNvSpPr txBox="1"/>
          <p:nvPr/>
        </p:nvSpPr>
        <p:spPr>
          <a:xfrm>
            <a:off x="4702264" y="5653793"/>
            <a:ext cx="2231701" cy="369332"/>
          </a:xfrm>
          <a:prstGeom prst="rect">
            <a:avLst/>
          </a:prstGeom>
          <a:noFill/>
        </p:spPr>
        <p:txBody>
          <a:bodyPr wrap="none" rtlCol="0">
            <a:spAutoFit/>
          </a:bodyPr>
          <a:lstStyle/>
          <a:p>
            <a:r>
              <a:rPr lang="en-US" dirty="0" smtClean="0"/>
              <a:t>Panel components</a:t>
            </a:r>
            <a:endParaRPr lang="en-US" dirty="0"/>
          </a:p>
        </p:txBody>
      </p:sp>
      <p:sp>
        <p:nvSpPr>
          <p:cNvPr id="13" name="pole tekstowe 12"/>
          <p:cNvSpPr txBox="1"/>
          <p:nvPr/>
        </p:nvSpPr>
        <p:spPr>
          <a:xfrm>
            <a:off x="6940570" y="5666914"/>
            <a:ext cx="1962397" cy="369332"/>
          </a:xfrm>
          <a:prstGeom prst="rect">
            <a:avLst/>
          </a:prstGeom>
          <a:noFill/>
        </p:spPr>
        <p:txBody>
          <a:bodyPr wrap="none" rtlCol="0">
            <a:spAutoFit/>
          </a:bodyPr>
          <a:lstStyle/>
          <a:p>
            <a:r>
              <a:rPr lang="en-US" dirty="0" smtClean="0"/>
              <a:t>Honeycomb cell</a:t>
            </a:r>
            <a:endParaRPr lang="en-US" dirty="0"/>
          </a:p>
        </p:txBody>
      </p:sp>
      <mc:AlternateContent xmlns:mc="http://schemas.openxmlformats.org/markup-compatibility/2006" xmlns:a14="http://schemas.microsoft.com/office/drawing/2010/main">
        <mc:Choice Requires="a14">
          <p:graphicFrame>
            <p:nvGraphicFramePr>
              <p:cNvPr id="14" name="Tabela 13"/>
              <p:cNvGraphicFramePr>
                <a:graphicFrameLocks noGrp="1"/>
              </p:cNvGraphicFramePr>
              <p:nvPr>
                <p:extLst>
                  <p:ext uri="{D42A27DB-BD31-4B8C-83A1-F6EECF244321}">
                    <p14:modId xmlns:p14="http://schemas.microsoft.com/office/powerpoint/2010/main" val="2988233363"/>
                  </p:ext>
                </p:extLst>
              </p:nvPr>
            </p:nvGraphicFramePr>
            <p:xfrm>
              <a:off x="2177721" y="2283183"/>
              <a:ext cx="6539130" cy="741680"/>
            </p:xfrm>
            <a:graphic>
              <a:graphicData uri="http://schemas.openxmlformats.org/drawingml/2006/table">
                <a:tbl>
                  <a:tblPr firstRow="1" bandRow="1">
                    <a:tableStyleId>{5C22544A-7EE6-4342-B048-85BDC9FD1C3A}</a:tableStyleId>
                  </a:tblPr>
                  <a:tblGrid>
                    <a:gridCol w="503010"/>
                    <a:gridCol w="503010"/>
                    <a:gridCol w="503010"/>
                    <a:gridCol w="503010"/>
                    <a:gridCol w="503010"/>
                    <a:gridCol w="503010"/>
                    <a:gridCol w="503010"/>
                    <a:gridCol w="503010"/>
                    <a:gridCol w="503010"/>
                    <a:gridCol w="503010"/>
                    <a:gridCol w="503010"/>
                    <a:gridCol w="503010"/>
                    <a:gridCol w="503010"/>
                  </a:tblGrid>
                  <a:tr h="370840">
                    <a:tc>
                      <a:txBody>
                        <a:bodyPr/>
                        <a:lstStyle/>
                        <a:p>
                          <a:pPr algn="ctr"/>
                          <a:r>
                            <a:rPr lang="pl-PL" dirty="0" smtClean="0"/>
                            <a:t>L</a:t>
                          </a:r>
                          <a:endParaRPr lang="en-US" dirty="0"/>
                        </a:p>
                      </a:txBody>
                      <a:tcPr/>
                    </a:tc>
                    <a:tc>
                      <a:txBody>
                        <a:bodyPr/>
                        <a:lstStyle/>
                        <a:p>
                          <a:pPr algn="ctr"/>
                          <a:r>
                            <a:rPr lang="pl-PL" dirty="0" smtClean="0"/>
                            <a:t>W</a:t>
                          </a:r>
                          <a:endParaRPr lang="en-US" dirty="0"/>
                        </a:p>
                      </a:txBody>
                      <a:tcPr/>
                    </a:tc>
                    <a:tc>
                      <a:txBody>
                        <a:bodyPr/>
                        <a:lstStyle/>
                        <a:p>
                          <a:pPr algn="ctr"/>
                          <a:r>
                            <a:rPr lang="en-US" noProof="0" dirty="0" err="1" smtClean="0"/>
                            <a:t>g</a:t>
                          </a:r>
                          <a:r>
                            <a:rPr lang="en-US" baseline="-25000" noProof="0" dirty="0" err="1" smtClean="0"/>
                            <a:t>s</a:t>
                          </a:r>
                          <a:endParaRPr lang="en-US" baseline="-25000" noProof="0" dirty="0"/>
                        </a:p>
                      </a:txBody>
                      <a:tcPr/>
                    </a:tc>
                    <a:tc>
                      <a:txBody>
                        <a:bodyPr/>
                        <a:lstStyle/>
                        <a:p>
                          <a:pPr algn="ctr"/>
                          <a:r>
                            <a:rPr lang="pl-PL" dirty="0" err="1" smtClean="0"/>
                            <a:t>g</a:t>
                          </a:r>
                          <a:r>
                            <a:rPr lang="pl-PL" baseline="-25000" dirty="0" err="1" smtClean="0"/>
                            <a:t>a</a:t>
                          </a:r>
                          <a:endParaRPr lang="en-US" baseline="-25000" dirty="0"/>
                        </a:p>
                      </a:txBody>
                      <a:tcPr/>
                    </a:tc>
                    <a:tc>
                      <a:txBody>
                        <a:bodyPr/>
                        <a:lstStyle/>
                        <a:p>
                          <a:pPr algn="ctr"/>
                          <a:r>
                            <a:rPr lang="pl-PL" dirty="0" smtClean="0"/>
                            <a:t>h</a:t>
                          </a:r>
                          <a:r>
                            <a:rPr lang="pl-PL" baseline="-25000" dirty="0" smtClean="0"/>
                            <a:t>1</a:t>
                          </a:r>
                          <a:endParaRPr lang="en-US" baseline="-25000" dirty="0"/>
                        </a:p>
                      </a:txBody>
                      <a:tcPr/>
                    </a:tc>
                    <a:tc>
                      <a:txBody>
                        <a:bodyPr/>
                        <a:lstStyle/>
                        <a:p>
                          <a:pPr algn="ctr"/>
                          <a:r>
                            <a:rPr lang="pl-PL" dirty="0" smtClean="0"/>
                            <a:t>h</a:t>
                          </a:r>
                          <a:r>
                            <a:rPr lang="pl-PL" baseline="-25000" dirty="0" smtClean="0"/>
                            <a:t>2</a:t>
                          </a:r>
                          <a:endParaRPr lang="en-US" baseline="-25000" dirty="0"/>
                        </a:p>
                      </a:txBody>
                      <a:tcPr/>
                    </a:tc>
                    <a:tc>
                      <a:txBody>
                        <a:bodyPr/>
                        <a:lstStyle/>
                        <a:p>
                          <a:pPr algn="ctr"/>
                          <a:r>
                            <a:rPr lang="pl-PL" dirty="0" smtClean="0"/>
                            <a:t>l</a:t>
                          </a:r>
                          <a:r>
                            <a:rPr lang="pl-PL" baseline="-25000" dirty="0" smtClean="0"/>
                            <a:t>1</a:t>
                          </a:r>
                          <a:endParaRPr lang="en-US" baseline="-25000" dirty="0"/>
                        </a:p>
                      </a:txBody>
                      <a:tcPr/>
                    </a:tc>
                    <a:tc>
                      <a:txBody>
                        <a:bodyPr/>
                        <a:lstStyle/>
                        <a:p>
                          <a:pPr algn="ctr"/>
                          <a:r>
                            <a:rPr lang="pl-PL" dirty="0" smtClean="0"/>
                            <a:t>l</a:t>
                          </a:r>
                          <a:r>
                            <a:rPr lang="pl-PL" baseline="-25000" dirty="0" smtClean="0"/>
                            <a:t>2</a:t>
                          </a:r>
                          <a:endParaRPr lang="en-US" baseline="-25000" dirty="0"/>
                        </a:p>
                      </a:txBody>
                      <a:tcPr/>
                    </a:tc>
                    <a:tc>
                      <a:txBody>
                        <a:bodyPr/>
                        <a:lstStyle/>
                        <a:p>
                          <a:pPr algn="ctr"/>
                          <a:r>
                            <a:rPr lang="pl-PL" dirty="0" err="1" smtClean="0"/>
                            <a:t>g</a:t>
                          </a:r>
                          <a:r>
                            <a:rPr lang="pl-PL" baseline="-25000" dirty="0" err="1" smtClean="0"/>
                            <a:t>c</a:t>
                          </a:r>
                          <a:endParaRPr lang="en-US" baseline="-25000" dirty="0"/>
                        </a:p>
                      </a:txBody>
                      <a:tcPr/>
                    </a:tc>
                    <a:tc>
                      <a:txBody>
                        <a:bodyPr/>
                        <a:lstStyle/>
                        <a:p>
                          <a:pPr algn="ctr"/>
                          <a:r>
                            <a:rPr lang="pl-PL" dirty="0" err="1" smtClean="0"/>
                            <a:t>w</a:t>
                          </a:r>
                          <a:r>
                            <a:rPr lang="pl-PL" baseline="-25000" dirty="0" err="1" smtClean="0"/>
                            <a:t>c</a:t>
                          </a:r>
                          <a:endParaRPr lang="en-US" baseline="-25000" dirty="0"/>
                        </a:p>
                      </a:txBody>
                      <a:tcPr/>
                    </a:tc>
                    <a:tc>
                      <a:txBody>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a:txBody>
                      <a:tcPr/>
                    </a:tc>
                    <a:tc>
                      <a:txBody>
                        <a:bodyPr/>
                        <a:lstStyle/>
                        <a:p>
                          <a:pPr algn="ctr"/>
                          <a:r>
                            <a:rPr lang="pl-PL" dirty="0" err="1" smtClean="0"/>
                            <a:t>g</a:t>
                          </a:r>
                          <a:r>
                            <a:rPr lang="pl-PL" baseline="-25000" dirty="0" err="1" smtClean="0"/>
                            <a:t>t</a:t>
                          </a:r>
                          <a:endParaRPr lang="en-US" baseline="-25000" dirty="0"/>
                        </a:p>
                      </a:txBody>
                      <a:tcPr/>
                    </a:tc>
                    <a:tc>
                      <a:txBody>
                        <a:bodyPr/>
                        <a:lstStyle/>
                        <a:p>
                          <a:pPr algn="ctr"/>
                          <a:r>
                            <a:rPr lang="pl-PL" dirty="0" err="1" smtClean="0"/>
                            <a:t>g</a:t>
                          </a:r>
                          <a:r>
                            <a:rPr lang="pl-PL" baseline="-25000" dirty="0" err="1" smtClean="0"/>
                            <a:t>g</a:t>
                          </a:r>
                          <a:endParaRPr lang="en-US" baseline="-25000" dirty="0"/>
                        </a:p>
                      </a:txBody>
                      <a:tcPr/>
                    </a:tc>
                  </a:tr>
                  <a:tr h="370840">
                    <a:tc>
                      <a:txBody>
                        <a:bodyPr/>
                        <a:lstStyle/>
                        <a:p>
                          <a:pPr algn="ctr"/>
                          <a:r>
                            <a:rPr lang="pl-PL" sz="1100" dirty="0" smtClean="0"/>
                            <a:t>500</a:t>
                          </a:r>
                          <a:endParaRPr lang="en-US" sz="1100" dirty="0"/>
                        </a:p>
                      </a:txBody>
                      <a:tcPr/>
                    </a:tc>
                    <a:tc>
                      <a:txBody>
                        <a:bodyPr/>
                        <a:lstStyle/>
                        <a:p>
                          <a:pPr algn="ctr"/>
                          <a:r>
                            <a:rPr lang="pl-PL" sz="1100" dirty="0" smtClean="0"/>
                            <a:t>500</a:t>
                          </a:r>
                          <a:endParaRPr lang="en-US" sz="1100" dirty="0"/>
                        </a:p>
                      </a:txBody>
                      <a:tcPr/>
                    </a:tc>
                    <a:tc>
                      <a:txBody>
                        <a:bodyPr/>
                        <a:lstStyle/>
                        <a:p>
                          <a:pPr algn="ctr"/>
                          <a:r>
                            <a:rPr lang="pl-PL" sz="1100" dirty="0" smtClean="0"/>
                            <a:t>1.5</a:t>
                          </a:r>
                          <a:endParaRPr lang="en-US" sz="1100" dirty="0"/>
                        </a:p>
                      </a:txBody>
                      <a:tcPr/>
                    </a:tc>
                    <a:tc>
                      <a:txBody>
                        <a:bodyPr/>
                        <a:lstStyle/>
                        <a:p>
                          <a:pPr algn="ctr"/>
                          <a:r>
                            <a:rPr lang="pl-PL" sz="1100" dirty="0" smtClean="0"/>
                            <a:t>0.05</a:t>
                          </a:r>
                          <a:endParaRPr lang="en-US" sz="1100" dirty="0"/>
                        </a:p>
                      </a:txBody>
                      <a:tcPr/>
                    </a:tc>
                    <a:tc>
                      <a:txBody>
                        <a:bodyPr/>
                        <a:lstStyle/>
                        <a:p>
                          <a:pPr algn="ctr"/>
                          <a:r>
                            <a:rPr lang="pl-PL" sz="1100" dirty="0" smtClean="0"/>
                            <a:t>11</a:t>
                          </a:r>
                          <a:endParaRPr lang="en-US" sz="1100" dirty="0"/>
                        </a:p>
                      </a:txBody>
                      <a:tcPr/>
                    </a:tc>
                    <a:tc>
                      <a:txBody>
                        <a:bodyPr/>
                        <a:lstStyle/>
                        <a:p>
                          <a:pPr algn="ctr"/>
                          <a:r>
                            <a:rPr lang="pl-PL" sz="1100" dirty="0" smtClean="0"/>
                            <a:t>5</a:t>
                          </a:r>
                          <a:endParaRPr lang="en-US" sz="1100" dirty="0"/>
                        </a:p>
                      </a:txBody>
                      <a:tcPr/>
                    </a:tc>
                    <a:tc>
                      <a:txBody>
                        <a:bodyPr/>
                        <a:lstStyle/>
                        <a:p>
                          <a:pPr algn="ctr"/>
                          <a:r>
                            <a:rPr lang="pl-PL" sz="1100" dirty="0" smtClean="0"/>
                            <a:t>10.4</a:t>
                          </a:r>
                          <a:endParaRPr lang="en-US" sz="1100" dirty="0"/>
                        </a:p>
                      </a:txBody>
                      <a:tcPr/>
                    </a:tc>
                    <a:tc>
                      <a:txBody>
                        <a:bodyPr/>
                        <a:lstStyle/>
                        <a:p>
                          <a:pPr algn="ctr"/>
                          <a:r>
                            <a:rPr lang="pl-PL" sz="1100" dirty="0" smtClean="0"/>
                            <a:t>6</a:t>
                          </a:r>
                          <a:endParaRPr lang="en-US" sz="1100" dirty="0"/>
                        </a:p>
                      </a:txBody>
                      <a:tcPr/>
                    </a:tc>
                    <a:tc>
                      <a:txBody>
                        <a:bodyPr/>
                        <a:lstStyle/>
                        <a:p>
                          <a:pPr algn="ctr"/>
                          <a:r>
                            <a:rPr lang="pl-PL" sz="1100" dirty="0" smtClean="0"/>
                            <a:t>14.5</a:t>
                          </a:r>
                          <a:endParaRPr lang="en-US" sz="1100" dirty="0"/>
                        </a:p>
                      </a:txBody>
                      <a:tcPr/>
                    </a:tc>
                    <a:tc>
                      <a:txBody>
                        <a:bodyPr/>
                        <a:lstStyle/>
                        <a:p>
                          <a:pPr algn="ctr"/>
                          <a:r>
                            <a:rPr lang="pl-PL" sz="1100" dirty="0" smtClean="0"/>
                            <a:t>0.1</a:t>
                          </a:r>
                          <a:endParaRPr lang="en-US" sz="1100" dirty="0"/>
                        </a:p>
                      </a:txBody>
                      <a:tcPr/>
                    </a:tc>
                    <a:tc>
                      <a:txBody>
                        <a:bodyPr/>
                        <a:lstStyle/>
                        <a:p>
                          <a:pPr algn="ctr"/>
                          <a:r>
                            <a:rPr lang="pl-PL" sz="1100" dirty="0" smtClean="0"/>
                            <a:t>10</a:t>
                          </a:r>
                          <a:endParaRPr lang="en-US" sz="1100" dirty="0"/>
                        </a:p>
                      </a:txBody>
                      <a:tcPr/>
                    </a:tc>
                    <a:tc>
                      <a:txBody>
                        <a:bodyPr/>
                        <a:lstStyle/>
                        <a:p>
                          <a:pPr algn="ctr"/>
                          <a:r>
                            <a:rPr lang="pl-PL" sz="1100" dirty="0" smtClean="0"/>
                            <a:t>0.5</a:t>
                          </a:r>
                          <a:endParaRPr lang="en-US" sz="1100" dirty="0"/>
                        </a:p>
                      </a:txBody>
                      <a:tcPr/>
                    </a:tc>
                    <a:tc>
                      <a:txBody>
                        <a:bodyPr/>
                        <a:lstStyle/>
                        <a:p>
                          <a:pPr algn="ctr"/>
                          <a:r>
                            <a:rPr lang="pl-PL" sz="1100" dirty="0" smtClean="0"/>
                            <a:t>0.05</a:t>
                          </a:r>
                          <a:endParaRPr lang="en-US" sz="1100" dirty="0"/>
                        </a:p>
                      </a:txBody>
                      <a:tcPr/>
                    </a:tc>
                  </a:tr>
                </a:tbl>
              </a:graphicData>
            </a:graphic>
          </p:graphicFrame>
        </mc:Choice>
        <mc:Fallback xmlns="">
          <p:graphicFrame>
            <p:nvGraphicFramePr>
              <p:cNvPr id="14" name="Tabela 13"/>
              <p:cNvGraphicFramePr>
                <a:graphicFrameLocks noGrp="1"/>
              </p:cNvGraphicFramePr>
              <p:nvPr>
                <p:extLst>
                  <p:ext uri="{D42A27DB-BD31-4B8C-83A1-F6EECF244321}">
                    <p14:modId xmlns:p14="http://schemas.microsoft.com/office/powerpoint/2010/main" val="2988233363"/>
                  </p:ext>
                </p:extLst>
              </p:nvPr>
            </p:nvGraphicFramePr>
            <p:xfrm>
              <a:off x="2177721" y="2283183"/>
              <a:ext cx="6539130" cy="741680"/>
            </p:xfrm>
            <a:graphic>
              <a:graphicData uri="http://schemas.openxmlformats.org/drawingml/2006/table">
                <a:tbl>
                  <a:tblPr firstRow="1" bandRow="1">
                    <a:tableStyleId>{5C22544A-7EE6-4342-B048-85BDC9FD1C3A}</a:tableStyleId>
                  </a:tblPr>
                  <a:tblGrid>
                    <a:gridCol w="503010"/>
                    <a:gridCol w="503010"/>
                    <a:gridCol w="503010"/>
                    <a:gridCol w="503010"/>
                    <a:gridCol w="503010"/>
                    <a:gridCol w="503010"/>
                    <a:gridCol w="503010"/>
                    <a:gridCol w="503010"/>
                    <a:gridCol w="503010"/>
                    <a:gridCol w="503010"/>
                    <a:gridCol w="503010"/>
                    <a:gridCol w="503010"/>
                    <a:gridCol w="503010"/>
                  </a:tblGrid>
                  <a:tr h="370840">
                    <a:tc>
                      <a:txBody>
                        <a:bodyPr/>
                        <a:lstStyle/>
                        <a:p>
                          <a:pPr algn="ctr"/>
                          <a:r>
                            <a:rPr lang="pl-PL" dirty="0" smtClean="0"/>
                            <a:t>L</a:t>
                          </a:r>
                          <a:endParaRPr lang="en-US" dirty="0"/>
                        </a:p>
                      </a:txBody>
                      <a:tcPr/>
                    </a:tc>
                    <a:tc>
                      <a:txBody>
                        <a:bodyPr/>
                        <a:lstStyle/>
                        <a:p>
                          <a:pPr algn="ctr"/>
                          <a:r>
                            <a:rPr lang="pl-PL" dirty="0" smtClean="0"/>
                            <a:t>W</a:t>
                          </a:r>
                          <a:endParaRPr lang="en-US" dirty="0"/>
                        </a:p>
                      </a:txBody>
                      <a:tcPr/>
                    </a:tc>
                    <a:tc>
                      <a:txBody>
                        <a:bodyPr/>
                        <a:lstStyle/>
                        <a:p>
                          <a:pPr algn="ctr"/>
                          <a:r>
                            <a:rPr lang="en-US" noProof="0" dirty="0" err="1" smtClean="0"/>
                            <a:t>g</a:t>
                          </a:r>
                          <a:r>
                            <a:rPr lang="en-US" baseline="-25000" noProof="0" dirty="0" err="1" smtClean="0"/>
                            <a:t>s</a:t>
                          </a:r>
                          <a:endParaRPr lang="en-US" baseline="-25000" noProof="0" dirty="0"/>
                        </a:p>
                      </a:txBody>
                      <a:tcPr/>
                    </a:tc>
                    <a:tc>
                      <a:txBody>
                        <a:bodyPr/>
                        <a:lstStyle/>
                        <a:p>
                          <a:pPr algn="ctr"/>
                          <a:r>
                            <a:rPr lang="pl-PL" dirty="0" err="1" smtClean="0"/>
                            <a:t>g</a:t>
                          </a:r>
                          <a:r>
                            <a:rPr lang="pl-PL" baseline="-25000" dirty="0" err="1" smtClean="0"/>
                            <a:t>a</a:t>
                          </a:r>
                          <a:endParaRPr lang="en-US" baseline="-25000" dirty="0"/>
                        </a:p>
                      </a:txBody>
                      <a:tcPr/>
                    </a:tc>
                    <a:tc>
                      <a:txBody>
                        <a:bodyPr/>
                        <a:lstStyle/>
                        <a:p>
                          <a:pPr algn="ctr"/>
                          <a:r>
                            <a:rPr lang="pl-PL" dirty="0" smtClean="0"/>
                            <a:t>h</a:t>
                          </a:r>
                          <a:r>
                            <a:rPr lang="pl-PL" baseline="-25000" dirty="0" smtClean="0"/>
                            <a:t>1</a:t>
                          </a:r>
                          <a:endParaRPr lang="en-US" baseline="-25000" dirty="0"/>
                        </a:p>
                      </a:txBody>
                      <a:tcPr/>
                    </a:tc>
                    <a:tc>
                      <a:txBody>
                        <a:bodyPr/>
                        <a:lstStyle/>
                        <a:p>
                          <a:pPr algn="ctr"/>
                          <a:r>
                            <a:rPr lang="pl-PL" dirty="0" smtClean="0"/>
                            <a:t>h</a:t>
                          </a:r>
                          <a:r>
                            <a:rPr lang="pl-PL" baseline="-25000" dirty="0" smtClean="0"/>
                            <a:t>2</a:t>
                          </a:r>
                          <a:endParaRPr lang="en-US" baseline="-25000" dirty="0"/>
                        </a:p>
                      </a:txBody>
                      <a:tcPr/>
                    </a:tc>
                    <a:tc>
                      <a:txBody>
                        <a:bodyPr/>
                        <a:lstStyle/>
                        <a:p>
                          <a:pPr algn="ctr"/>
                          <a:r>
                            <a:rPr lang="pl-PL" dirty="0" smtClean="0"/>
                            <a:t>l</a:t>
                          </a:r>
                          <a:r>
                            <a:rPr lang="pl-PL" baseline="-25000" dirty="0" smtClean="0"/>
                            <a:t>1</a:t>
                          </a:r>
                          <a:endParaRPr lang="en-US" baseline="-25000" dirty="0"/>
                        </a:p>
                      </a:txBody>
                      <a:tcPr/>
                    </a:tc>
                    <a:tc>
                      <a:txBody>
                        <a:bodyPr/>
                        <a:lstStyle/>
                        <a:p>
                          <a:pPr algn="ctr"/>
                          <a:r>
                            <a:rPr lang="pl-PL" dirty="0" smtClean="0"/>
                            <a:t>l</a:t>
                          </a:r>
                          <a:r>
                            <a:rPr lang="pl-PL" baseline="-25000" dirty="0" smtClean="0"/>
                            <a:t>2</a:t>
                          </a:r>
                          <a:endParaRPr lang="en-US" baseline="-25000" dirty="0"/>
                        </a:p>
                      </a:txBody>
                      <a:tcPr/>
                    </a:tc>
                    <a:tc>
                      <a:txBody>
                        <a:bodyPr/>
                        <a:lstStyle/>
                        <a:p>
                          <a:pPr algn="ctr"/>
                          <a:r>
                            <a:rPr lang="pl-PL" dirty="0" err="1" smtClean="0"/>
                            <a:t>g</a:t>
                          </a:r>
                          <a:r>
                            <a:rPr lang="pl-PL" baseline="-25000" dirty="0" err="1" smtClean="0"/>
                            <a:t>c</a:t>
                          </a:r>
                          <a:endParaRPr lang="en-US" baseline="-25000" dirty="0"/>
                        </a:p>
                      </a:txBody>
                      <a:tcPr/>
                    </a:tc>
                    <a:tc>
                      <a:txBody>
                        <a:bodyPr/>
                        <a:lstStyle/>
                        <a:p>
                          <a:pPr algn="ctr"/>
                          <a:r>
                            <a:rPr lang="pl-PL" dirty="0" err="1" smtClean="0"/>
                            <a:t>w</a:t>
                          </a:r>
                          <a:r>
                            <a:rPr lang="pl-PL" baseline="-25000" dirty="0" err="1" smtClean="0"/>
                            <a:t>c</a:t>
                          </a:r>
                          <a:endParaRPr lang="en-US" baseline="-25000" dirty="0"/>
                        </a:p>
                      </a:txBody>
                      <a:tcPr/>
                    </a:tc>
                    <a:tc>
                      <a:txBody>
                        <a:bodyPr/>
                        <a:lstStyle/>
                        <a:p>
                          <a:endParaRPr lang="en-US"/>
                        </a:p>
                      </a:txBody>
                      <a:tcPr>
                        <a:blipFill rotWithShape="0">
                          <a:blip r:embed="rId6"/>
                          <a:stretch>
                            <a:fillRect l="-995181" t="-8065" r="-204819" b="-101613"/>
                          </a:stretch>
                        </a:blipFill>
                      </a:tcPr>
                    </a:tc>
                    <a:tc>
                      <a:txBody>
                        <a:bodyPr/>
                        <a:lstStyle/>
                        <a:p>
                          <a:pPr algn="ctr"/>
                          <a:r>
                            <a:rPr lang="pl-PL" dirty="0" err="1" smtClean="0"/>
                            <a:t>g</a:t>
                          </a:r>
                          <a:r>
                            <a:rPr lang="pl-PL" baseline="-25000" dirty="0" err="1" smtClean="0"/>
                            <a:t>t</a:t>
                          </a:r>
                          <a:endParaRPr lang="en-US" baseline="-25000" dirty="0"/>
                        </a:p>
                      </a:txBody>
                      <a:tcPr/>
                    </a:tc>
                    <a:tc>
                      <a:txBody>
                        <a:bodyPr/>
                        <a:lstStyle/>
                        <a:p>
                          <a:pPr algn="ctr"/>
                          <a:r>
                            <a:rPr lang="pl-PL" dirty="0" err="1" smtClean="0"/>
                            <a:t>g</a:t>
                          </a:r>
                          <a:r>
                            <a:rPr lang="pl-PL" baseline="-25000" dirty="0" err="1" smtClean="0"/>
                            <a:t>g</a:t>
                          </a:r>
                          <a:endParaRPr lang="en-US" baseline="-25000" dirty="0"/>
                        </a:p>
                      </a:txBody>
                      <a:tcPr/>
                    </a:tc>
                  </a:tr>
                  <a:tr h="370840">
                    <a:tc>
                      <a:txBody>
                        <a:bodyPr/>
                        <a:lstStyle/>
                        <a:p>
                          <a:pPr algn="ctr"/>
                          <a:r>
                            <a:rPr lang="pl-PL" sz="1100" dirty="0" smtClean="0"/>
                            <a:t>500</a:t>
                          </a:r>
                          <a:endParaRPr lang="en-US" sz="1100" dirty="0"/>
                        </a:p>
                      </a:txBody>
                      <a:tcPr/>
                    </a:tc>
                    <a:tc>
                      <a:txBody>
                        <a:bodyPr/>
                        <a:lstStyle/>
                        <a:p>
                          <a:pPr algn="ctr"/>
                          <a:r>
                            <a:rPr lang="pl-PL" sz="1100" dirty="0" smtClean="0"/>
                            <a:t>500</a:t>
                          </a:r>
                          <a:endParaRPr lang="en-US" sz="1100" dirty="0"/>
                        </a:p>
                      </a:txBody>
                      <a:tcPr/>
                    </a:tc>
                    <a:tc>
                      <a:txBody>
                        <a:bodyPr/>
                        <a:lstStyle/>
                        <a:p>
                          <a:pPr algn="ctr"/>
                          <a:r>
                            <a:rPr lang="pl-PL" sz="1100" dirty="0" smtClean="0"/>
                            <a:t>1.5</a:t>
                          </a:r>
                          <a:endParaRPr lang="en-US" sz="1100" dirty="0"/>
                        </a:p>
                      </a:txBody>
                      <a:tcPr/>
                    </a:tc>
                    <a:tc>
                      <a:txBody>
                        <a:bodyPr/>
                        <a:lstStyle/>
                        <a:p>
                          <a:pPr algn="ctr"/>
                          <a:r>
                            <a:rPr lang="pl-PL" sz="1100" dirty="0" smtClean="0"/>
                            <a:t>0.05</a:t>
                          </a:r>
                          <a:endParaRPr lang="en-US" sz="1100" dirty="0"/>
                        </a:p>
                      </a:txBody>
                      <a:tcPr/>
                    </a:tc>
                    <a:tc>
                      <a:txBody>
                        <a:bodyPr/>
                        <a:lstStyle/>
                        <a:p>
                          <a:pPr algn="ctr"/>
                          <a:r>
                            <a:rPr lang="pl-PL" sz="1100" dirty="0" smtClean="0"/>
                            <a:t>11</a:t>
                          </a:r>
                          <a:endParaRPr lang="en-US" sz="1100" dirty="0"/>
                        </a:p>
                      </a:txBody>
                      <a:tcPr/>
                    </a:tc>
                    <a:tc>
                      <a:txBody>
                        <a:bodyPr/>
                        <a:lstStyle/>
                        <a:p>
                          <a:pPr algn="ctr"/>
                          <a:r>
                            <a:rPr lang="pl-PL" sz="1100" dirty="0" smtClean="0"/>
                            <a:t>5</a:t>
                          </a:r>
                          <a:endParaRPr lang="en-US" sz="1100" dirty="0"/>
                        </a:p>
                      </a:txBody>
                      <a:tcPr/>
                    </a:tc>
                    <a:tc>
                      <a:txBody>
                        <a:bodyPr/>
                        <a:lstStyle/>
                        <a:p>
                          <a:pPr algn="ctr"/>
                          <a:r>
                            <a:rPr lang="pl-PL" sz="1100" dirty="0" smtClean="0"/>
                            <a:t>10.4</a:t>
                          </a:r>
                          <a:endParaRPr lang="en-US" sz="1100" dirty="0"/>
                        </a:p>
                      </a:txBody>
                      <a:tcPr/>
                    </a:tc>
                    <a:tc>
                      <a:txBody>
                        <a:bodyPr/>
                        <a:lstStyle/>
                        <a:p>
                          <a:pPr algn="ctr"/>
                          <a:r>
                            <a:rPr lang="pl-PL" sz="1100" dirty="0" smtClean="0"/>
                            <a:t>6</a:t>
                          </a:r>
                          <a:endParaRPr lang="en-US" sz="1100" dirty="0"/>
                        </a:p>
                      </a:txBody>
                      <a:tcPr/>
                    </a:tc>
                    <a:tc>
                      <a:txBody>
                        <a:bodyPr/>
                        <a:lstStyle/>
                        <a:p>
                          <a:pPr algn="ctr"/>
                          <a:r>
                            <a:rPr lang="pl-PL" sz="1100" dirty="0" smtClean="0"/>
                            <a:t>14.5</a:t>
                          </a:r>
                          <a:endParaRPr lang="en-US" sz="1100" dirty="0"/>
                        </a:p>
                      </a:txBody>
                      <a:tcPr/>
                    </a:tc>
                    <a:tc>
                      <a:txBody>
                        <a:bodyPr/>
                        <a:lstStyle/>
                        <a:p>
                          <a:pPr algn="ctr"/>
                          <a:r>
                            <a:rPr lang="pl-PL" sz="1100" dirty="0" smtClean="0"/>
                            <a:t>0.1</a:t>
                          </a:r>
                          <a:endParaRPr lang="en-US" sz="1100" dirty="0"/>
                        </a:p>
                      </a:txBody>
                      <a:tcPr/>
                    </a:tc>
                    <a:tc>
                      <a:txBody>
                        <a:bodyPr/>
                        <a:lstStyle/>
                        <a:p>
                          <a:pPr algn="ctr"/>
                          <a:r>
                            <a:rPr lang="pl-PL" sz="1100" dirty="0" smtClean="0"/>
                            <a:t>10</a:t>
                          </a:r>
                          <a:endParaRPr lang="en-US" sz="1100" dirty="0"/>
                        </a:p>
                      </a:txBody>
                      <a:tcPr/>
                    </a:tc>
                    <a:tc>
                      <a:txBody>
                        <a:bodyPr/>
                        <a:lstStyle/>
                        <a:p>
                          <a:pPr algn="ctr"/>
                          <a:r>
                            <a:rPr lang="pl-PL" sz="1100" dirty="0" smtClean="0"/>
                            <a:t>0.5</a:t>
                          </a:r>
                          <a:endParaRPr lang="en-US" sz="1100" dirty="0"/>
                        </a:p>
                      </a:txBody>
                      <a:tcPr/>
                    </a:tc>
                    <a:tc>
                      <a:txBody>
                        <a:bodyPr/>
                        <a:lstStyle/>
                        <a:p>
                          <a:pPr algn="ctr"/>
                          <a:r>
                            <a:rPr lang="pl-PL" sz="1100" dirty="0" smtClean="0"/>
                            <a:t>0.05</a:t>
                          </a:r>
                          <a:endParaRPr lang="en-US" sz="1100" dirty="0"/>
                        </a:p>
                      </a:txBody>
                      <a:tcPr/>
                    </a:tc>
                  </a:tr>
                </a:tbl>
              </a:graphicData>
            </a:graphic>
          </p:graphicFrame>
        </mc:Fallback>
      </mc:AlternateContent>
      <p:sp>
        <p:nvSpPr>
          <p:cNvPr id="15" name="pole tekstowe 14"/>
          <p:cNvSpPr txBox="1"/>
          <p:nvPr/>
        </p:nvSpPr>
        <p:spPr>
          <a:xfrm>
            <a:off x="4089382" y="1913851"/>
            <a:ext cx="2715808" cy="369332"/>
          </a:xfrm>
          <a:prstGeom prst="rect">
            <a:avLst/>
          </a:prstGeom>
          <a:noFill/>
        </p:spPr>
        <p:txBody>
          <a:bodyPr wrap="none" rtlCol="0">
            <a:spAutoFit/>
          </a:bodyPr>
          <a:lstStyle/>
          <a:p>
            <a:r>
              <a:rPr lang="pl-PL" dirty="0" smtClean="0"/>
              <a:t>Geometry of HSP [mm]</a:t>
            </a:r>
            <a:endParaRPr lang="en-US" dirty="0"/>
          </a:p>
        </p:txBody>
      </p:sp>
    </p:spTree>
    <p:extLst>
      <p:ext uri="{BB962C8B-B14F-4D97-AF65-F5344CB8AC3E}">
        <p14:creationId xmlns:p14="http://schemas.microsoft.com/office/powerpoint/2010/main" val="188780086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Hol">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extLst>
    <a:ext uri="{05A4C25C-085E-4340-85A3-A5531E510DB2}">
      <thm15:themeFamily xmlns:thm15="http://schemas.microsoft.com/office/thememl/2012/main" name="Cinde Presentation Template" id="{17C5E2DC-19B0-4494-85BE-78ADFB3C84E4}" vid="{323980C3-596B-4E7A-8093-1E2C09D21315}"/>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inde Presentation Template" id="{17C5E2DC-19B0-4494-85BE-78ADFB3C84E4}" vid="{D0D8CE09-0CDC-4E00-A90E-47A277AC36AC}"/>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inde Presentation Template" id="{17C5E2DC-19B0-4494-85BE-78ADFB3C84E4}" vid="{92117160-F053-4F63-9882-20151CCAE41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Cinde Presentation Template</Template>
  <TotalTime>1020</TotalTime>
  <Words>1586</Words>
  <Application>Microsoft Office PowerPoint</Application>
  <PresentationFormat>Pokaz na ekranie (4:3)</PresentationFormat>
  <Paragraphs>523</Paragraphs>
  <Slides>34</Slides>
  <Notes>34</Notes>
  <HiddenSlides>0</HiddenSlides>
  <MMClips>0</MMClips>
  <ScaleCrop>false</ScaleCrop>
  <HeadingPairs>
    <vt:vector size="6" baseType="variant">
      <vt:variant>
        <vt:lpstr>Używane czcionki</vt:lpstr>
      </vt:variant>
      <vt:variant>
        <vt:i4>7</vt:i4>
      </vt:variant>
      <vt:variant>
        <vt:lpstr>Motyw</vt:lpstr>
      </vt:variant>
      <vt:variant>
        <vt:i4>3</vt:i4>
      </vt:variant>
      <vt:variant>
        <vt:lpstr>Tytuły slajdów</vt:lpstr>
      </vt:variant>
      <vt:variant>
        <vt:i4>34</vt:i4>
      </vt:variant>
    </vt:vector>
  </HeadingPairs>
  <TitlesOfParts>
    <vt:vector size="44" baseType="lpstr">
      <vt:lpstr>Arial</vt:lpstr>
      <vt:lpstr>Calibri</vt:lpstr>
      <vt:lpstr>Cambria Math</vt:lpstr>
      <vt:lpstr>Lucida Sans Unicode</vt:lpstr>
      <vt:lpstr>Verdana</vt:lpstr>
      <vt:lpstr>Wingdings 2</vt:lpstr>
      <vt:lpstr>Wingdings 3</vt:lpstr>
      <vt:lpstr>Hol</vt:lpstr>
      <vt:lpstr>1_Custom Design</vt:lpstr>
      <vt:lpstr>Custom Design</vt:lpstr>
      <vt:lpstr>Model-assisted Method for Damage Severity Assessment in Honeycomb Sandwich Panel</vt:lpstr>
      <vt:lpstr>Table of contents</vt:lpstr>
      <vt:lpstr>Introduction</vt:lpstr>
      <vt:lpstr>Prezentacja programu PowerPoint</vt:lpstr>
      <vt:lpstr>Aim of the research</vt:lpstr>
      <vt:lpstr>Challenges in modelling of the GW in HSP</vt:lpstr>
      <vt:lpstr>Concept of the method</vt:lpstr>
      <vt:lpstr>Development of the HSP Model</vt:lpstr>
      <vt:lpstr>HSP sample configuration</vt:lpstr>
      <vt:lpstr>Basis of the spectral element method</vt:lpstr>
      <vt:lpstr>The full core geometry model (FCGM)</vt:lpstr>
      <vt:lpstr>Spectral elements for panel components</vt:lpstr>
      <vt:lpstr>Meshes for the components with the interfaces</vt:lpstr>
      <vt:lpstr>Damage models</vt:lpstr>
      <vt:lpstr>Models comparison</vt:lpstr>
      <vt:lpstr>Models comparison</vt:lpstr>
      <vt:lpstr>Experimental Validation of the Method </vt:lpstr>
      <vt:lpstr>Experimental validation setup</vt:lpstr>
      <vt:lpstr>Signal processing</vt:lpstr>
      <vt:lpstr>Experimental validation results - single skin plate</vt:lpstr>
      <vt:lpstr>Experimental validation results - single skin plate</vt:lpstr>
      <vt:lpstr>Experimental validation results - HSP based on the full core geometry model (FCGM) </vt:lpstr>
      <vt:lpstr>Experimental validation results - HSP</vt:lpstr>
      <vt:lpstr>Model-assisted Damage Identification Function </vt:lpstr>
      <vt:lpstr>Model-assisted damage identification function (MADIF)</vt:lpstr>
      <vt:lpstr>Damage indices (DI) - full length signals</vt:lpstr>
      <vt:lpstr>Damage indices (DI) – S0 mode</vt:lpstr>
      <vt:lpstr>Damage indices (DI) – A0 mode</vt:lpstr>
      <vt:lpstr>MADIF determination - full length 100 kHz signal</vt:lpstr>
      <vt:lpstr>MADIF vs. experimental results</vt:lpstr>
      <vt:lpstr>MADIF vs. experimental results</vt:lpstr>
      <vt:lpstr>Final Remarks</vt:lpstr>
      <vt:lpstr>Summary</vt:lpstr>
      <vt:lpstr>Thank you for your attention!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Acoustic Lens 1</dc:creator>
  <cp:lastModifiedBy>Acoustic Lens 1</cp:lastModifiedBy>
  <cp:revision>51</cp:revision>
  <dcterms:created xsi:type="dcterms:W3CDTF">2023-05-31T08:27:45Z</dcterms:created>
  <dcterms:modified xsi:type="dcterms:W3CDTF">2023-06-02T12:46:47Z</dcterms:modified>
</cp:coreProperties>
</file>